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Helvetica Neue" panose="02000503000000020004" pitchFamily="2" charset="0"/>
      <p:regular r:id="rId33"/>
      <p:bold r:id="rId34"/>
      <p:italic r:id="rId35"/>
      <p:boldItalic r:id="rId36"/>
    </p:embeddedFont>
    <p:embeddedFont>
      <p:font typeface="Times" panose="02020603050405020304" pitchFamily="18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1" roundtripDataSignature="AMtx7migI8q3WmjxXknHLeZeSRkCtVQo1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ishat Sadiq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2DFBCC-636A-4F28-BAFD-AF6035C1131E}" v="70" dt="2023-10-26T13:57:06.685"/>
    <p1510:client id="{A58F5B8A-C7AE-4B27-BEAA-B626C254B804}" v="118" dt="2023-10-26T18:52:09.5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65526"/>
  </p:normalViewPr>
  <p:slideViewPr>
    <p:cSldViewPr snapToGrid="0">
      <p:cViewPr varScale="1">
        <p:scale>
          <a:sx n="113" d="100"/>
          <a:sy n="113" d="100"/>
        </p:scale>
        <p:origin x="214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customschemas.google.com/relationships/presentationmetadata" Target="meta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ishat Sadiq" clId="Web-{A58F5B8A-C7AE-4B27-BEAA-B626C254B804}"/>
    <pc:docChg chg="modSld sldOrd">
      <pc:chgData name="Aishat Sadiq" userId="" providerId="" clId="Web-{A58F5B8A-C7AE-4B27-BEAA-B626C254B804}" dt="2023-10-26T18:52:09.584" v="117" actId="20577"/>
      <pc:docMkLst>
        <pc:docMk/>
      </pc:docMkLst>
      <pc:sldChg chg="ord">
        <pc:chgData name="Aishat Sadiq" userId="" providerId="" clId="Web-{A58F5B8A-C7AE-4B27-BEAA-B626C254B804}" dt="2023-10-26T18:08:49.512" v="6"/>
        <pc:sldMkLst>
          <pc:docMk/>
          <pc:sldMk cId="0" sldId="259"/>
        </pc:sldMkLst>
      </pc:sldChg>
      <pc:sldChg chg="modSp">
        <pc:chgData name="Aishat Sadiq" userId="" providerId="" clId="Web-{A58F5B8A-C7AE-4B27-BEAA-B626C254B804}" dt="2023-10-26T18:17:12.935" v="70" actId="20577"/>
        <pc:sldMkLst>
          <pc:docMk/>
          <pc:sldMk cId="0" sldId="260"/>
        </pc:sldMkLst>
        <pc:spChg chg="mod">
          <ac:chgData name="Aishat Sadiq" userId="" providerId="" clId="Web-{A58F5B8A-C7AE-4B27-BEAA-B626C254B804}" dt="2023-10-26T18:17:12.935" v="70" actId="20577"/>
          <ac:spMkLst>
            <pc:docMk/>
            <pc:sldMk cId="0" sldId="260"/>
            <ac:spMk id="201" creationId="{00000000-0000-0000-0000-000000000000}"/>
          </ac:spMkLst>
        </pc:spChg>
      </pc:sldChg>
      <pc:sldChg chg="modSp">
        <pc:chgData name="Aishat Sadiq" userId="" providerId="" clId="Web-{A58F5B8A-C7AE-4B27-BEAA-B626C254B804}" dt="2023-10-26T18:52:09.584" v="117" actId="20577"/>
        <pc:sldMkLst>
          <pc:docMk/>
          <pc:sldMk cId="0" sldId="263"/>
        </pc:sldMkLst>
        <pc:spChg chg="mod">
          <ac:chgData name="Aishat Sadiq" userId="" providerId="" clId="Web-{A58F5B8A-C7AE-4B27-BEAA-B626C254B804}" dt="2023-10-26T18:52:09.584" v="117" actId="20577"/>
          <ac:spMkLst>
            <pc:docMk/>
            <pc:sldMk cId="0" sldId="263"/>
            <ac:spMk id="223" creationId="{00000000-0000-0000-0000-000000000000}"/>
          </ac:spMkLst>
        </pc:spChg>
      </pc:sldChg>
      <pc:sldChg chg="modSp">
        <pc:chgData name="Aishat Sadiq" userId="" providerId="" clId="Web-{A58F5B8A-C7AE-4B27-BEAA-B626C254B804}" dt="2023-10-26T18:36:01.239" v="116" actId="20577"/>
        <pc:sldMkLst>
          <pc:docMk/>
          <pc:sldMk cId="0" sldId="265"/>
        </pc:sldMkLst>
        <pc:spChg chg="mod">
          <ac:chgData name="Aishat Sadiq" userId="" providerId="" clId="Web-{A58F5B8A-C7AE-4B27-BEAA-B626C254B804}" dt="2023-10-26T18:36:01.239" v="116" actId="20577"/>
          <ac:spMkLst>
            <pc:docMk/>
            <pc:sldMk cId="0" sldId="265"/>
            <ac:spMk id="236" creationId="{00000000-0000-0000-0000-000000000000}"/>
          </ac:spMkLst>
        </pc:spChg>
      </pc:sldChg>
    </pc:docChg>
  </pc:docChgLst>
  <pc:docChgLst>
    <pc:chgData name="Aishat Sadiq" clId="Web-{962DFBCC-636A-4F28-BAFD-AF6035C1131E}"/>
    <pc:docChg chg="modSld">
      <pc:chgData name="Aishat Sadiq" userId="" providerId="" clId="Web-{962DFBCC-636A-4F28-BAFD-AF6035C1131E}" dt="2023-10-26T13:57:06.685" v="68" actId="20577"/>
      <pc:docMkLst>
        <pc:docMk/>
      </pc:docMkLst>
      <pc:sldChg chg="modSp">
        <pc:chgData name="Aishat Sadiq" userId="" providerId="" clId="Web-{962DFBCC-636A-4F28-BAFD-AF6035C1131E}" dt="2023-10-26T13:52:06.684" v="8" actId="20577"/>
        <pc:sldMkLst>
          <pc:docMk/>
          <pc:sldMk cId="0" sldId="258"/>
        </pc:sldMkLst>
        <pc:spChg chg="mod">
          <ac:chgData name="Aishat Sadiq" userId="" providerId="" clId="Web-{962DFBCC-636A-4F28-BAFD-AF6035C1131E}" dt="2023-10-26T13:52:00.527" v="0" actId="20577"/>
          <ac:spMkLst>
            <pc:docMk/>
            <pc:sldMk cId="0" sldId="258"/>
            <ac:spMk id="185" creationId="{00000000-0000-0000-0000-000000000000}"/>
          </ac:spMkLst>
        </pc:spChg>
        <pc:spChg chg="mod">
          <ac:chgData name="Aishat Sadiq" userId="" providerId="" clId="Web-{962DFBCC-636A-4F28-BAFD-AF6035C1131E}" dt="2023-10-26T13:52:06.684" v="8" actId="20577"/>
          <ac:spMkLst>
            <pc:docMk/>
            <pc:sldMk cId="0" sldId="258"/>
            <ac:spMk id="186" creationId="{00000000-0000-0000-0000-000000000000}"/>
          </ac:spMkLst>
        </pc:spChg>
      </pc:sldChg>
      <pc:sldChg chg="modSp">
        <pc:chgData name="Aishat Sadiq" userId="" providerId="" clId="Web-{962DFBCC-636A-4F28-BAFD-AF6035C1131E}" dt="2023-10-26T13:57:06.685" v="68" actId="20577"/>
        <pc:sldMkLst>
          <pc:docMk/>
          <pc:sldMk cId="0" sldId="260"/>
        </pc:sldMkLst>
        <pc:spChg chg="mod">
          <ac:chgData name="Aishat Sadiq" userId="" providerId="" clId="Web-{962DFBCC-636A-4F28-BAFD-AF6035C1131E}" dt="2023-10-26T13:57:06.685" v="68" actId="20577"/>
          <ac:spMkLst>
            <pc:docMk/>
            <pc:sldMk cId="0" sldId="260"/>
            <ac:spMk id="201" creationId="{00000000-0000-0000-0000-000000000000}"/>
          </ac:spMkLst>
        </pc:spChg>
      </pc:sldChg>
      <pc:sldChg chg="addSp delSp modSp">
        <pc:chgData name="Aishat Sadiq" userId="" providerId="" clId="Web-{962DFBCC-636A-4F28-BAFD-AF6035C1131E}" dt="2023-10-26T13:53:39.247" v="16" actId="1076"/>
        <pc:sldMkLst>
          <pc:docMk/>
          <pc:sldMk cId="0" sldId="261"/>
        </pc:sldMkLst>
        <pc:picChg chg="add mod">
          <ac:chgData name="Aishat Sadiq" userId="" providerId="" clId="Web-{962DFBCC-636A-4F28-BAFD-AF6035C1131E}" dt="2023-10-26T13:53:39.247" v="16" actId="1076"/>
          <ac:picMkLst>
            <pc:docMk/>
            <pc:sldMk cId="0" sldId="261"/>
            <ac:picMk id="2" creationId="{2B3A7ED0-05C8-CD3C-E472-B325121166DD}"/>
          </ac:picMkLst>
        </pc:picChg>
        <pc:picChg chg="add mod">
          <ac:chgData name="Aishat Sadiq" userId="" providerId="" clId="Web-{962DFBCC-636A-4F28-BAFD-AF6035C1131E}" dt="2023-10-26T13:53:34.668" v="15" actId="1076"/>
          <ac:picMkLst>
            <pc:docMk/>
            <pc:sldMk cId="0" sldId="261"/>
            <ac:picMk id="3" creationId="{A748F3F4-F264-DE80-E820-1E0740691773}"/>
          </ac:picMkLst>
        </pc:picChg>
        <pc:picChg chg="del mod">
          <ac:chgData name="Aishat Sadiq" userId="" providerId="" clId="Web-{962DFBCC-636A-4F28-BAFD-AF6035C1131E}" dt="2023-10-26T13:53:31.700" v="14"/>
          <ac:picMkLst>
            <pc:docMk/>
            <pc:sldMk cId="0" sldId="261"/>
            <ac:picMk id="210" creationId="{00000000-0000-0000-0000-000000000000}"/>
          </ac:picMkLst>
        </pc:picChg>
      </pc:sldChg>
      <pc:sldChg chg="modSp delCm">
        <pc:chgData name="Aishat Sadiq" userId="" providerId="" clId="Web-{962DFBCC-636A-4F28-BAFD-AF6035C1131E}" dt="2023-10-26T13:54:40.966" v="48" actId="20577"/>
        <pc:sldMkLst>
          <pc:docMk/>
          <pc:sldMk cId="0" sldId="262"/>
        </pc:sldMkLst>
        <pc:spChg chg="mod">
          <ac:chgData name="Aishat Sadiq" userId="" providerId="" clId="Web-{962DFBCC-636A-4F28-BAFD-AF6035C1131E}" dt="2023-10-26T13:54:40.966" v="48" actId="20577"/>
          <ac:spMkLst>
            <pc:docMk/>
            <pc:sldMk cId="0" sldId="262"/>
            <ac:spMk id="216" creationId="{00000000-0000-0000-0000-000000000000}"/>
          </ac:spMkLst>
        </pc:spChg>
        <pc:spChg chg="mod">
          <ac:chgData name="Aishat Sadiq" userId="" providerId="" clId="Web-{962DFBCC-636A-4F28-BAFD-AF6035C1131E}" dt="2023-10-26T13:54:16.903" v="29" actId="20577"/>
          <ac:spMkLst>
            <pc:docMk/>
            <pc:sldMk cId="0" sldId="262"/>
            <ac:spMk id="217" creationId="{00000000-0000-0000-0000-000000000000}"/>
          </ac:spMkLst>
        </pc:spChg>
      </pc:sldChg>
      <pc:sldChg chg="addSp delSp modSp modNotes">
        <pc:chgData name="Aishat Sadiq" userId="" providerId="" clId="Web-{962DFBCC-636A-4F28-BAFD-AF6035C1131E}" dt="2023-10-26T13:56:32.747" v="61" actId="14100"/>
        <pc:sldMkLst>
          <pc:docMk/>
          <pc:sldMk cId="0" sldId="266"/>
        </pc:sldMkLst>
        <pc:spChg chg="add del mod">
          <ac:chgData name="Aishat Sadiq" userId="" providerId="" clId="Web-{962DFBCC-636A-4F28-BAFD-AF6035C1131E}" dt="2023-10-26T13:56:01.997" v="52"/>
          <ac:spMkLst>
            <pc:docMk/>
            <pc:sldMk cId="0" sldId="266"/>
            <ac:spMk id="2" creationId="{0DBEDA57-FAFF-C78B-86B9-A0A423E5EFF6}"/>
          </ac:spMkLst>
        </pc:spChg>
        <pc:spChg chg="del mod">
          <ac:chgData name="Aishat Sadiq" userId="" providerId="" clId="Web-{962DFBCC-636A-4F28-BAFD-AF6035C1131E}" dt="2023-10-26T13:56:17.185" v="57"/>
          <ac:spMkLst>
            <pc:docMk/>
            <pc:sldMk cId="0" sldId="266"/>
            <ac:spMk id="243" creationId="{00000000-0000-0000-0000-000000000000}"/>
          </ac:spMkLst>
        </pc:spChg>
        <pc:spChg chg="del">
          <ac:chgData name="Aishat Sadiq" userId="" providerId="" clId="Web-{962DFBCC-636A-4F28-BAFD-AF6035C1131E}" dt="2023-10-26T13:56:13.857" v="56"/>
          <ac:spMkLst>
            <pc:docMk/>
            <pc:sldMk cId="0" sldId="266"/>
            <ac:spMk id="244" creationId="{00000000-0000-0000-0000-000000000000}"/>
          </ac:spMkLst>
        </pc:spChg>
        <pc:picChg chg="add mod">
          <ac:chgData name="Aishat Sadiq" userId="" providerId="" clId="Web-{962DFBCC-636A-4F28-BAFD-AF6035C1131E}" dt="2023-10-26T13:56:32.747" v="61" actId="14100"/>
          <ac:picMkLst>
            <pc:docMk/>
            <pc:sldMk cId="0" sldId="266"/>
            <ac:picMk id="3" creationId="{2EBCA11D-DAAF-92BC-28C8-12345D76A13C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3-10-24T17:57:02.889" idx="2">
    <p:pos x="6000" y="0"/>
    <p:text>where to place this?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ommentPostId="AAAA_BYwjOs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3-10-24T17:51:22.600" idx="3">
    <p:pos x="180" y="828"/>
    <p:text>remove? needed details?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ommentPostId="AAAA_BYs87g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office.com/Pages/ResponsePage.aspx?id=ZkN-XZsbz0WOebFLJ99G4SUXqdLlghJDhzZ5bd0gLPtUQUVYVVg1TjkzU0pQWFU4WTYxQVBKQkYxTi4u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92e01499a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92e01499ac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>
                <a:effectLst/>
                <a:latin typeface="Helvetica Neue" panose="02000503000000020004" pitchFamily="2" charset="0"/>
              </a:rPr>
              <a:t>Slide 1 - AS + JG Intro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 Neue" panose="02000503000000020004" pitchFamily="2" charset="0"/>
              </a:rPr>
              <a:t>3rd year Psychology PhD student in the School of Human Ecology under the advisement of Will Hobbs (specializes in NLP + quantitative modeling)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 Neue" panose="02000503000000020004" pitchFamily="2" charset="0"/>
              </a:rPr>
              <a:t>Past: Neuroscience, African &amp; African-American Studies, French,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 Neue" panose="02000503000000020004" pitchFamily="2" charset="0"/>
              </a:rPr>
              <a:t>Now: Health and Development, Psychology, Data Science*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 Neue" panose="02000503000000020004" pitchFamily="2" charset="0"/>
              </a:rPr>
              <a:t>Democratizing Data, making it more accessible for everyone to use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 Neue" panose="02000503000000020004" pitchFamily="2" charset="0"/>
              </a:rPr>
              <a:t>Currently my time is split between two projects: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 Neue" panose="02000503000000020004" pitchFamily="2" charset="0"/>
              </a:rPr>
              <a:t>Large grant funded qualitative study to build a systems dynamic model of structural racism in the US food system and its relationship to childhood obesity. Includes a traditional systematic-scoping literature review and a novel rapid review methodology using documentaries. I’m leading the Delphi study - an iterative, consensus building process with field experts collaboratively build a preliminary model to take to the convening next semester for finalization.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 Neue" panose="02000503000000020004" pitchFamily="2" charset="0"/>
              </a:rPr>
              <a:t>Linking 11 secondary datasets, I am  measuring the association between cognitive functioning and scarcity of social, financial, and temporal resources.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 Neue" panose="02000503000000020004" pitchFamily="2" charset="0"/>
              </a:rPr>
              <a:t>Jacob Intro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9" name="Google Shape;169;g292e01499ac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92e01499a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92e01499ac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>
                <a:effectLst/>
                <a:latin typeface="Helvetica Neue" panose="02000503000000020004" pitchFamily="2" charset="0"/>
              </a:rPr>
              <a:t>Conclusion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• Performing a factor analysis can require a lot of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decisions and judgement calls.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• Important to have a strong theoretical basis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especially for confirmatory factor analysis.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• Confirmatory factor analysis is an important part of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structure equation modeling.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• Structural Equation Modeling (SEM) combines CFA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and regression.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" name="Google Shape;234;g292e01499ac_0_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92e01499a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92e01499ac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https://forms.office.com/Pages/ResponsePage.aspx?id=ZkN-XZsbz0WOebFLJ99G4SUXqdLlghJDhzZ5bd0gLPtUQUVYVVg1TjkzU0pQWFU4WTYxQVBKQkYxTi4u</a:t>
            </a:r>
            <a:endParaRPr lang="en-US"/>
          </a:p>
        </p:txBody>
      </p:sp>
      <p:sp>
        <p:nvSpPr>
          <p:cNvPr id="241" name="Google Shape;241;g292e01499ac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92e01499ac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92e01499ac_1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8" name="Google Shape;248;g292e01499ac_1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92e01499a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92e01499ac_0_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292e01499ac_0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92e01499a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92e01499ac_0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292e01499ac_0_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92e01499a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92e01499ac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292e01499ac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92e01499ac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92e01499ac_0_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292e01499ac_0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92e01499a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92e01499ac_0_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292e01499ac_0_1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92e01499ac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92e01499ac_0_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292e01499ac_0_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92e01499ac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92e01499ac_0_1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292e01499ac_0_1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92e01499ac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92e01499ac_0_1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br>
              <a:rPr lang="en-US" dirty="0">
                <a:effectLst/>
                <a:latin typeface="Helvetica Neue" panose="02000503000000020004" pitchFamily="2" charset="0"/>
              </a:rPr>
            </a:br>
            <a:endParaRPr lang="en-US" dirty="0"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Slide 2 - Learning Aims &amp; Outline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 Neue" panose="02000503000000020004" pitchFamily="2" charset="0"/>
              </a:rPr>
              <a:t>Go over some vocab to make sure we’re all on the same page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 Neue" panose="02000503000000020004" pitchFamily="2" charset="0"/>
              </a:rPr>
              <a:t>Factor analysis is a collection of statistical methods used to describe variability in observed, correlated variables using a smaller number of unobserved variables called factors (or latent variables).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 Neue" panose="02000503000000020004" pitchFamily="2" charset="0"/>
              </a:rPr>
              <a:t>Idea: Large number of observed variables (measured variables, manifest variables, indicators) reflect a smaller number of underlying latent variables that cannot be directly observed.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 Neue" panose="02000503000000020004" pitchFamily="2" charset="0"/>
              </a:rPr>
              <a:t>Spending the most time on getting hands dirty!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" name="Google Shape;176;g292e01499ac_0_1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92e01499ac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92e01499ac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292e01499ac_0_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92e01499ac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92e01499ac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292e01499ac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92e01499ac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92e01499ac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292e01499ac_0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92e01499ac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92e01499ac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292e01499ac_0_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92e01499a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92e01499ac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292e01499ac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92e01499ac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92e01499ac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292e01499ac_0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92e01499a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92e01499ac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=~ indicates that the latent factor on the left side is loaded on the observed indicator listed on the right side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specify the covariance between two variables (observed/latent) using ~~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 order to free a parameter, put NA* in front of the parameter to be freed, to fix a parameter to 1, put 1* in front of the parameter to be fixed. The syntax NA*q03 frees the loading of the first item because by default marker method fixes it to one, and f ~~ 1*f means to fix the variance of the factor to 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g292e01499ac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92e01499ac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92e01499ac_0_2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>
                <a:effectLst/>
                <a:latin typeface="Helvetica Neue" panose="02000503000000020004" pitchFamily="2" charset="0"/>
              </a:rPr>
              <a:t>Slide 3 - Food Insecurity Manuscript Example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effectLst/>
                <a:latin typeface="Helvetica Neue" panose="02000503000000020004" pitchFamily="2" charset="0"/>
              </a:rPr>
              <a:t>Rstudio</a:t>
            </a:r>
            <a:r>
              <a:rPr lang="en-US" dirty="0">
                <a:effectLst/>
                <a:latin typeface="Helvetica Neue" panose="02000503000000020004" pitchFamily="2" charset="0"/>
              </a:rPr>
              <a:t> Live Demo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 Neue" panose="02000503000000020004" pitchFamily="2" charset="0"/>
              </a:rPr>
              <a:t>Install and load libraries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 err="1">
                <a:effectLst/>
                <a:latin typeface="Helvetica Neue" panose="02000503000000020004" pitchFamily="2" charset="0"/>
              </a:rPr>
              <a:t>Lavaan</a:t>
            </a:r>
            <a:r>
              <a:rPr lang="en-US" dirty="0">
                <a:effectLst/>
                <a:latin typeface="Helvetica Neue" panose="02000503000000020004" pitchFamily="2" charset="0"/>
              </a:rPr>
              <a:t>, Sem, Psych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 Neue" panose="02000503000000020004" pitchFamily="2" charset="0"/>
              </a:rPr>
              <a:t>Import DFs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 Neue" panose="02000503000000020004" pitchFamily="2" charset="0"/>
              </a:rPr>
              <a:t>Discuss CFA and EFA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dfs</a:t>
            </a:r>
            <a:r>
              <a:rPr lang="en-US" dirty="0">
                <a:effectLst/>
                <a:latin typeface="Helvetica Neue" panose="02000503000000020004" pitchFamily="2" charset="0"/>
              </a:rPr>
              <a:t> later (the same…oops)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 Neue" panose="02000503000000020004" pitchFamily="2" charset="0"/>
              </a:rPr>
              <a:t>Descriptive Library, Full Set -&gt; cannot share this data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bc</a:t>
            </a:r>
            <a:r>
              <a:rPr lang="en-US" dirty="0">
                <a:effectLst/>
                <a:latin typeface="Helvetica Neue" panose="02000503000000020004" pitchFamily="2" charset="0"/>
              </a:rPr>
              <a:t> it contains sensitive &amp; protected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 Neue" panose="02000503000000020004" pitchFamily="2" charset="0"/>
              </a:rPr>
              <a:t>Risk Tolerance CFA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 Neue" panose="02000503000000020004" pitchFamily="2" charset="0"/>
              </a:rPr>
              <a:t>Run code to show plot, but discuss no details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" name="Google Shape;183;g292e01499ac_0_2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92e01499ac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92e01499ac_0_1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>
                <a:effectLst/>
                <a:latin typeface="Helvetica Neue" panose="02000503000000020004" pitchFamily="2" charset="0"/>
              </a:rPr>
              <a:t>Slide 4 - Notation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 Neue" panose="02000503000000020004" pitchFamily="2" charset="0"/>
              </a:rPr>
              <a:t>SEM code format; Lines 35:53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 Neue" panose="02000503000000020004" pitchFamily="2" charset="0"/>
              </a:rPr>
              <a:t>Observed =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reward_sensitivity</a:t>
            </a:r>
            <a:r>
              <a:rPr lang="en-US" dirty="0">
                <a:effectLst/>
                <a:latin typeface="Helvetica Neue" panose="02000503000000020004" pitchFamily="2" charset="0"/>
              </a:rPr>
              <a:t> +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BAS_score</a:t>
            </a:r>
            <a:r>
              <a:rPr lang="en-US" dirty="0">
                <a:effectLst/>
                <a:latin typeface="Helvetica Neue" panose="02000503000000020004" pitchFamily="2" charset="0"/>
              </a:rPr>
              <a:t>  +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BART_adj_total_pumps</a:t>
            </a:r>
            <a:r>
              <a:rPr lang="en-US" dirty="0">
                <a:effectLst/>
                <a:latin typeface="Helvetica Neue" panose="02000503000000020004" pitchFamily="2" charset="0"/>
              </a:rPr>
              <a:t> +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Demographics_ParentalIncome</a:t>
            </a:r>
            <a:r>
              <a:rPr lang="en-US" dirty="0">
                <a:effectLst/>
                <a:latin typeface="Helvetica Neue" panose="02000503000000020004" pitchFamily="2" charset="0"/>
              </a:rPr>
              <a:t> +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Demographics_MotherEdu</a:t>
            </a:r>
            <a:r>
              <a:rPr lang="en-US" dirty="0">
                <a:effectLst/>
                <a:latin typeface="Helvetica Neue" panose="02000503000000020004" pitchFamily="2" charset="0"/>
              </a:rPr>
              <a:t> +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Demographics_FatherEdu</a:t>
            </a:r>
            <a:r>
              <a:rPr lang="en-US" dirty="0">
                <a:effectLst/>
                <a:latin typeface="Helvetica Neue" panose="02000503000000020004" pitchFamily="2" charset="0"/>
              </a:rPr>
              <a:t> +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Demographics_Race</a:t>
            </a:r>
            <a:r>
              <a:rPr lang="en-US" dirty="0">
                <a:effectLst/>
                <a:latin typeface="Helvetica Neue" panose="02000503000000020004" pitchFamily="2" charset="0"/>
              </a:rPr>
              <a:t> +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FIS_food_insecurity_score</a:t>
            </a:r>
            <a:r>
              <a:rPr lang="en-US" dirty="0">
                <a:effectLst/>
                <a:latin typeface="Helvetica Neue" panose="02000503000000020004" pitchFamily="2" charset="0"/>
              </a:rPr>
              <a:t> +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Radimer_home_food_insecure</a:t>
            </a:r>
            <a:r>
              <a:rPr lang="en-US" dirty="0">
                <a:effectLst/>
                <a:latin typeface="Helvetica Neue" panose="02000503000000020004" pitchFamily="2" charset="0"/>
              </a:rPr>
              <a:t> +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Radimer_cornell_food_insecure</a:t>
            </a:r>
            <a:endParaRPr lang="en-US" dirty="0"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 Neue" panose="02000503000000020004" pitchFamily="2" charset="0"/>
              </a:rPr>
              <a:t>Latent =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Risk_Taking</a:t>
            </a:r>
            <a:r>
              <a:rPr lang="en-US" dirty="0">
                <a:effectLst/>
                <a:latin typeface="Helvetica Neue" panose="02000503000000020004" pitchFamily="2" charset="0"/>
              </a:rPr>
              <a:t>, SES, FI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0" name="Google Shape;190;g292e01499ac_0_1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92e01499ac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92e01499ac_0_2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>
                <a:effectLst/>
                <a:latin typeface="Helvetica Neue" panose="02000503000000020004" pitchFamily="2" charset="0"/>
              </a:rPr>
              <a:t>Slide 5 - Vocabulary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 Neue" panose="02000503000000020004" pitchFamily="2" charset="0"/>
              </a:rPr>
              <a:t>Are there any words on this list that you would like me to explain?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 Neue" panose="02000503000000020004" pitchFamily="2" charset="0"/>
              </a:rPr>
              <a:t>Eigenvalues provide a measure of importance of a factor (amount of common variance explained by a factor).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 Neue" panose="02000503000000020004" pitchFamily="2" charset="0"/>
              </a:rPr>
              <a:t>Observed variables - measured variables, manifest variables, indicators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 Neue" panose="02000503000000020004" pitchFamily="2" charset="0"/>
              </a:rPr>
              <a:t>Factors - broad concepts or ideas that may describe an observed phenomenon.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 Neue" panose="02000503000000020004" pitchFamily="2" charset="0"/>
              </a:rPr>
              <a:t>PCA attempts to explain the maximum amount of total variance in R using the fewest components possible. EFA does the same but focusing on common variance. The unique variance is ignored.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7" name="Google Shape;197;g292e01499ac_0_2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92e01499ac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92e01499ac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>
                <a:effectLst/>
                <a:latin typeface="Helvetica Neue" panose="02000503000000020004" pitchFamily="2" charset="0"/>
              </a:rPr>
              <a:t>Slide 6 - Types of FA: CFA &amp; EFA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 Neue" panose="02000503000000020004" pitchFamily="2" charset="0"/>
              </a:rPr>
              <a:t>Two types of factor analysis: Exploratory and Confirmatory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 Neue" panose="02000503000000020004" pitchFamily="2" charset="0"/>
              </a:rPr>
              <a:t>Exploratory Factor Analysis - Used to explore underlying structure of a dataset when a researcher does not have any specific a priori hypotheses about the number or structure of the latent variables.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 Neue" panose="02000503000000020004" pitchFamily="2" charset="0"/>
              </a:rPr>
              <a:t>Objective is to determine the number of factors influencing a set of measured variables and assess the strength of the relationship between each factor and each observed variable.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 Neue" panose="02000503000000020004" pitchFamily="2" charset="0"/>
              </a:rPr>
              <a:t>Each observed variable is a linear function of the unobserved factors.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 Neue" panose="02000503000000020004" pitchFamily="2" charset="0"/>
              </a:rPr>
              <a:t>Confirmatory Factor Analysis - Used when a researcher has specific hypotheses about the number of factors and which observed variables are related to which factors. Primary objective of a CFA is to determine the ability of a predefined, hypothesized model is consistent with data</a:t>
            </a:r>
          </a:p>
          <a:p>
            <a:br>
              <a:rPr lang="en-US" dirty="0">
                <a:effectLst/>
                <a:latin typeface="Helvetica Neue" panose="02000503000000020004" pitchFamily="2" charset="0"/>
              </a:rPr>
            </a:br>
            <a:endParaRPr lang="en-US" dirty="0">
              <a:effectLst/>
              <a:latin typeface="Helvetica Neue" panose="02000503000000020004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205;g292e01499ac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92e01499ac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92e01499ac_0_1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>
                <a:effectLst/>
                <a:latin typeface="Menlo" panose="020B0609030804020204" pitchFamily="49" charset="0"/>
              </a:rPr>
              <a:t>Brief overview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4" name="Google Shape;214;g292e01499ac_0_1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92e01499ac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92e01499ac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>
                <a:effectLst/>
                <a:latin typeface="Helvetica Neue" panose="02000503000000020004" pitchFamily="2" charset="0"/>
              </a:rPr>
              <a:t>Sample Size - Kaiser-Meyer-Olkin measure of sampling adequacy (KMO) can be calculated for individual or groups of variables.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• Measure of the proportion of variance that might be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common variance.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• Calculated from correlation matrix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• Should have KM0 &gt; 0.5; ideally, KMO &gt; 0.8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• Consider excluding variables with low KMO values.</a:t>
            </a:r>
          </a:p>
          <a:p>
            <a:br>
              <a:rPr lang="en-US" dirty="0">
                <a:effectLst/>
                <a:latin typeface="Helvetica Neue" panose="02000503000000020004" pitchFamily="2" charset="0"/>
              </a:rPr>
            </a:br>
            <a:endParaRPr lang="en-US" dirty="0"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Correlation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• Ideally, observed variables will be correlated, but not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too correlated!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• Variables not correlated means that there may not be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underlying latent variables that can explain observed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data.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• Variables too correlated means that it will be difficult to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determine the unique contribution of factors to each of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the correlated variables.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• Rule of thumb: Exclude variables with “lots” of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correlations &lt; 0.3 or &gt; 0.8.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1" name="Google Shape;221;g292e01499ac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>
                <a:effectLst/>
                <a:latin typeface="Helvetica Neue" panose="02000503000000020004" pitchFamily="2" charset="0"/>
              </a:rPr>
              <a:t>Scree plot of eigenvalues: look for “elbow” and select the number of factors before the elbow</a:t>
            </a:r>
          </a:p>
          <a:p>
            <a:br>
              <a:rPr lang="en-US" dirty="0">
                <a:effectLst/>
                <a:latin typeface="Helvetica Neue" panose="02000503000000020004" pitchFamily="2" charset="0"/>
              </a:rPr>
            </a:br>
            <a:endParaRPr lang="en-US" dirty="0"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Factor Extraction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• Several methods exist for extracting factors from data.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• R has p eigenvalues, one corresponding to each possible factor: the larger the eigenvalue, the more important the factor.</a:t>
            </a:r>
          </a:p>
          <a:p>
            <a:br>
              <a:rPr lang="en-US" dirty="0">
                <a:effectLst/>
                <a:latin typeface="Helvetica Neue" panose="02000503000000020004" pitchFamily="2" charset="0"/>
              </a:rPr>
            </a:br>
            <a:endParaRPr lang="en-US" dirty="0"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Factor Rotation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• Orthogonal rotations: Varimax*,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Quartimax</a:t>
            </a:r>
            <a:r>
              <a:rPr lang="en-US" dirty="0">
                <a:effectLst/>
                <a:latin typeface="Helvetica Neue" panose="02000503000000020004" pitchFamily="2" charset="0"/>
              </a:rPr>
              <a:t>,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Equamax</a:t>
            </a:r>
            <a:endParaRPr lang="en-US" dirty="0"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• Oblique rotations: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Oblimin</a:t>
            </a:r>
            <a:r>
              <a:rPr lang="en-US" dirty="0">
                <a:effectLst/>
                <a:latin typeface="Helvetica Neue" panose="02000503000000020004" pitchFamily="2" charset="0"/>
              </a:rPr>
              <a:t>*, Promax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• Bigger questions: Orthogonal vs Oblique?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• Is it reasonable to assume the factors are independent?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• Yes – use an orthogonal rotation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• No – use an oblique rotations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• Some would argue that it’s almost never reasonable to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assume independence.</a:t>
            </a:r>
          </a:p>
          <a:p>
            <a:br>
              <a:rPr lang="en-US" dirty="0">
                <a:effectLst/>
                <a:latin typeface="Helvetica Neue" panose="02000503000000020004" pitchFamily="2" charset="0"/>
              </a:rPr>
            </a:br>
            <a:endParaRPr lang="en-US" dirty="0">
              <a:effectLst/>
              <a:latin typeface="Helvetica Neue" panose="02000503000000020004" pitchFamily="2" charset="0"/>
            </a:endParaRPr>
          </a:p>
          <a:p>
            <a:br>
              <a:rPr lang="en-US" dirty="0">
                <a:effectLst/>
                <a:latin typeface="Helvetica Neue" panose="02000503000000020004" pitchFamily="2" charset="0"/>
              </a:rPr>
            </a:br>
            <a:endParaRPr lang="en-US" dirty="0"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Measures of absolute fit: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• RMSR – root mean square of the residuals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RMSR &lt; 0.05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• RMSEA (RMSA) – root mean square error of approximation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RMSEA &lt; 0.08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• SRMR – standardized root mean square residual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SRMR &lt; 0.08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Measure of fit versus a baseline model: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• TLI – Tucker-Lewis index (fit model vs null), TLI &gt; 0.95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• CFI – comparative fit index (fit model vs null, sample size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adjusted), CFI &gt; 0.90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Information theoretic indices: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• AIC, BIC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Goodness-of-fit tests and fit indices are rotation invariant.</a:t>
            </a:r>
          </a:p>
          <a:p>
            <a:br>
              <a:rPr lang="en-US" dirty="0">
                <a:effectLst/>
                <a:latin typeface="Helvetica Neue" panose="02000503000000020004" pitchFamily="2" charset="0"/>
              </a:rPr>
            </a:br>
            <a:endParaRPr lang="en-US" dirty="0">
              <a:effectLst/>
              <a:latin typeface="Helvetica Neue" panose="02000503000000020004" pitchFamily="2" charset="0"/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>
                <a:effectLst/>
                <a:latin typeface="Helvetica Neue" panose="02000503000000020004" pitchFamily="2" charset="0"/>
              </a:rPr>
              <a:t>Reliability - Cronbach’s alpha can be used to measure internal consistency of the variables loading onto a factor.</a:t>
            </a:r>
          </a:p>
          <a:p>
            <a:br>
              <a:rPr lang="en-US" dirty="0">
                <a:effectLst/>
                <a:latin typeface="Helvetica Neue" panose="02000503000000020004" pitchFamily="2" charset="0"/>
              </a:rPr>
            </a:br>
            <a:endParaRPr lang="en-US" dirty="0">
              <a:effectLst/>
              <a:latin typeface="Helvetica Neue" panose="02000503000000020004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7" name="Google Shape;22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 descr="A building surrounded by tree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373"/>
          <a:stretch/>
        </p:blipFill>
        <p:spPr>
          <a:xfrm>
            <a:off x="485" y="112948"/>
            <a:ext cx="9143516" cy="5202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" name="Google Shape;20;p3" descr="cu white lrg.psd"/>
          <p:cNvPicPr preferRelativeResize="0"/>
          <p:nvPr/>
        </p:nvPicPr>
        <p:blipFill rotWithShape="1">
          <a:blip r:embed="rId3">
            <a:alphaModFix/>
          </a:blip>
          <a:srcRect r="72186"/>
          <a:stretch/>
        </p:blipFill>
        <p:spPr>
          <a:xfrm>
            <a:off x="304272" y="572335"/>
            <a:ext cx="1143528" cy="111566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304272" y="2561844"/>
            <a:ext cx="4777596" cy="829533"/>
          </a:xfrm>
          <a:prstGeom prst="rect">
            <a:avLst/>
          </a:prstGeom>
          <a:solidFill>
            <a:srgbClr val="0C0C0C">
              <a:alpha val="47843"/>
            </a:srgbClr>
          </a:solidFill>
          <a:ln>
            <a:noFill/>
          </a:ln>
        </p:spPr>
        <p:txBody>
          <a:bodyPr spcFirstLastPara="1" wrap="square" lIns="182875" tIns="182875" rIns="18287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304272" y="3568340"/>
            <a:ext cx="4137025" cy="753311"/>
          </a:xfrm>
          <a:prstGeom prst="rect">
            <a:avLst/>
          </a:prstGeom>
          <a:solidFill>
            <a:srgbClr val="0C0C0C">
              <a:alpha val="47843"/>
            </a:srgbClr>
          </a:solidFill>
          <a:ln>
            <a:noFill/>
          </a:ln>
        </p:spPr>
        <p:txBody>
          <a:bodyPr spcFirstLastPara="1" wrap="square" lIns="182875" tIns="182875" rIns="18287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0" y="4967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2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2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2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" name="Google Shape;100;p12"/>
          <p:cNvSpPr/>
          <p:nvPr/>
        </p:nvSpPr>
        <p:spPr>
          <a:xfrm>
            <a:off x="0" y="1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101" name="Google Shape;101;p12" descr="cu white lrg.psd"/>
          <p:cNvPicPr preferRelativeResize="0"/>
          <p:nvPr/>
        </p:nvPicPr>
        <p:blipFill rotWithShape="1">
          <a:blip r:embed="rId2">
            <a:alphaModFix/>
          </a:blip>
          <a:srcRect l="29542" r="-704"/>
          <a:stretch/>
        </p:blipFill>
        <p:spPr>
          <a:xfrm>
            <a:off x="3871581" y="-117766"/>
            <a:ext cx="1370059" cy="391837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2"/>
          <p:cNvSpPr txBox="1">
            <a:spLocks noGrp="1"/>
          </p:cNvSpPr>
          <p:nvPr>
            <p:ph type="body" idx="1"/>
          </p:nvPr>
        </p:nvSpPr>
        <p:spPr>
          <a:xfrm>
            <a:off x="285753" y="1314452"/>
            <a:ext cx="8678863" cy="2999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12"/>
          <p:cNvSpPr txBox="1">
            <a:spLocks noGrp="1"/>
          </p:cNvSpPr>
          <p:nvPr>
            <p:ph type="title"/>
          </p:nvPr>
        </p:nvSpPr>
        <p:spPr>
          <a:xfrm>
            <a:off x="285750" y="800100"/>
            <a:ext cx="8677656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Helvetica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2"/>
          <p:cNvSpPr/>
          <p:nvPr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105" name="Google Shape;105;p12" descr="cu white lrg.psd"/>
          <p:cNvPicPr preferRelativeResize="0"/>
          <p:nvPr/>
        </p:nvPicPr>
        <p:blipFill rotWithShape="1">
          <a:blip r:embed="rId3">
            <a:alphaModFix/>
          </a:blip>
          <a:srcRect l="29542" r="-704"/>
          <a:stretch/>
        </p:blipFill>
        <p:spPr>
          <a:xfrm>
            <a:off x="4103639" y="-95250"/>
            <a:ext cx="929024" cy="354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/ Graphic">
  <p:cSld name="Content w/ Graphic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3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" name="Google Shape;110;p13"/>
          <p:cNvSpPr/>
          <p:nvPr/>
        </p:nvSpPr>
        <p:spPr>
          <a:xfrm>
            <a:off x="0" y="1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11" name="Google Shape;111;p13"/>
          <p:cNvSpPr txBox="1"/>
          <p:nvPr/>
        </p:nvSpPr>
        <p:spPr>
          <a:xfrm>
            <a:off x="438726" y="3567547"/>
            <a:ext cx="825885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Photos, illustrations, graphics here.</a:t>
            </a:r>
            <a:endParaRPr sz="1800" b="0" i="0" u="none" strike="noStrike" cap="non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12" name="Google Shape;112;p13"/>
          <p:cNvSpPr txBox="1">
            <a:spLocks noGrp="1"/>
          </p:cNvSpPr>
          <p:nvPr>
            <p:ph type="body" idx="1"/>
          </p:nvPr>
        </p:nvSpPr>
        <p:spPr>
          <a:xfrm>
            <a:off x="292899" y="2908169"/>
            <a:ext cx="8558213" cy="2087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/>
          </p:nvPr>
        </p:nvSpPr>
        <p:spPr>
          <a:xfrm>
            <a:off x="287899" y="461820"/>
            <a:ext cx="655470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Helvetica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body" idx="2"/>
          </p:nvPr>
        </p:nvSpPr>
        <p:spPr>
          <a:xfrm>
            <a:off x="289405" y="1143000"/>
            <a:ext cx="8534400" cy="165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15" name="Google Shape;115;p13" descr="cu white lrg.psd"/>
          <p:cNvPicPr preferRelativeResize="0"/>
          <p:nvPr/>
        </p:nvPicPr>
        <p:blipFill rotWithShape="1">
          <a:blip r:embed="rId2">
            <a:alphaModFix/>
          </a:blip>
          <a:srcRect l="29542" r="-704"/>
          <a:stretch/>
        </p:blipFill>
        <p:spPr>
          <a:xfrm>
            <a:off x="4103639" y="-95250"/>
            <a:ext cx="929024" cy="354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/ Graphic">
  <p:cSld name="1_Content w/ Graphic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" name="Google Shape;120;p14"/>
          <p:cNvSpPr/>
          <p:nvPr/>
        </p:nvSpPr>
        <p:spPr>
          <a:xfrm>
            <a:off x="0" y="1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21" name="Google Shape;121;p14"/>
          <p:cNvSpPr txBox="1"/>
          <p:nvPr/>
        </p:nvSpPr>
        <p:spPr>
          <a:xfrm>
            <a:off x="438726" y="3567547"/>
            <a:ext cx="825885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Photos, illustrations, graphics here.</a:t>
            </a:r>
            <a:endParaRPr sz="1800" b="0" i="0" u="none" strike="noStrike" cap="non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22" name="Google Shape;122;p14"/>
          <p:cNvSpPr txBox="1">
            <a:spLocks noGrp="1"/>
          </p:cNvSpPr>
          <p:nvPr>
            <p:ph type="body" idx="1"/>
          </p:nvPr>
        </p:nvSpPr>
        <p:spPr>
          <a:xfrm>
            <a:off x="4800605" y="1085850"/>
            <a:ext cx="4050507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14"/>
          <p:cNvSpPr txBox="1">
            <a:spLocks noGrp="1"/>
          </p:cNvSpPr>
          <p:nvPr>
            <p:ph type="title"/>
          </p:nvPr>
        </p:nvSpPr>
        <p:spPr>
          <a:xfrm>
            <a:off x="287899" y="461818"/>
            <a:ext cx="6554707" cy="45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Helvetica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4"/>
          <p:cNvSpPr txBox="1">
            <a:spLocks noGrp="1"/>
          </p:cNvSpPr>
          <p:nvPr>
            <p:ph type="body" idx="2"/>
          </p:nvPr>
        </p:nvSpPr>
        <p:spPr>
          <a:xfrm>
            <a:off x="289410" y="1085850"/>
            <a:ext cx="4358795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25" name="Google Shape;125;p14" descr="cu white lrg.psd"/>
          <p:cNvPicPr preferRelativeResize="0"/>
          <p:nvPr/>
        </p:nvPicPr>
        <p:blipFill rotWithShape="1">
          <a:blip r:embed="rId2">
            <a:alphaModFix/>
          </a:blip>
          <a:srcRect l="29542" r="-704"/>
          <a:stretch/>
        </p:blipFill>
        <p:spPr>
          <a:xfrm>
            <a:off x="4103639" y="-95250"/>
            <a:ext cx="929024" cy="354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5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" name="Google Shape;130;p15"/>
          <p:cNvSpPr/>
          <p:nvPr/>
        </p:nvSpPr>
        <p:spPr>
          <a:xfrm>
            <a:off x="0" y="1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31" name="Google Shape;131;p15"/>
          <p:cNvSpPr txBox="1">
            <a:spLocks noGrp="1"/>
          </p:cNvSpPr>
          <p:nvPr>
            <p:ph type="title"/>
          </p:nvPr>
        </p:nvSpPr>
        <p:spPr>
          <a:xfrm>
            <a:off x="0" y="569785"/>
            <a:ext cx="9144000" cy="40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5"/>
          <p:cNvSpPr txBox="1">
            <a:spLocks noGrp="1"/>
          </p:cNvSpPr>
          <p:nvPr>
            <p:ph type="body" idx="1"/>
          </p:nvPr>
        </p:nvSpPr>
        <p:spPr>
          <a:xfrm>
            <a:off x="838200" y="1253018"/>
            <a:ext cx="7467600" cy="302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33" name="Google Shape;133;p15" descr="cu white lrg.psd"/>
          <p:cNvPicPr preferRelativeResize="0"/>
          <p:nvPr/>
        </p:nvPicPr>
        <p:blipFill rotWithShape="1">
          <a:blip r:embed="rId2">
            <a:alphaModFix/>
          </a:blip>
          <a:srcRect l="29542" r="-704"/>
          <a:stretch/>
        </p:blipFill>
        <p:spPr>
          <a:xfrm>
            <a:off x="4103639" y="-95250"/>
            <a:ext cx="929024" cy="354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losing Slide">
  <p:cSld name="1_Closing Slide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6" descr="An aerial view of a park with tree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t="17074"/>
          <a:stretch/>
        </p:blipFill>
        <p:spPr>
          <a:xfrm>
            <a:off x="0" y="102392"/>
            <a:ext cx="9144000" cy="5041108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9" name="Google Shape;139;p16" descr="cu white lrg.psd"/>
          <p:cNvPicPr preferRelativeResize="0"/>
          <p:nvPr/>
        </p:nvPicPr>
        <p:blipFill rotWithShape="1">
          <a:blip r:embed="rId3">
            <a:alphaModFix/>
          </a:blip>
          <a:srcRect r="72186"/>
          <a:stretch/>
        </p:blipFill>
        <p:spPr>
          <a:xfrm>
            <a:off x="304272" y="572335"/>
            <a:ext cx="1143528" cy="111566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6"/>
          <p:cNvSpPr txBox="1">
            <a:spLocks noGrp="1"/>
          </p:cNvSpPr>
          <p:nvPr>
            <p:ph type="body" idx="1"/>
          </p:nvPr>
        </p:nvSpPr>
        <p:spPr>
          <a:xfrm>
            <a:off x="346286" y="2197058"/>
            <a:ext cx="2498725" cy="679492"/>
          </a:xfrm>
          <a:prstGeom prst="rect">
            <a:avLst/>
          </a:prstGeom>
          <a:solidFill>
            <a:schemeClr val="dk1">
              <a:alpha val="28627"/>
            </a:schemeClr>
          </a:solidFill>
          <a:ln>
            <a:noFill/>
          </a:ln>
        </p:spPr>
        <p:txBody>
          <a:bodyPr spcFirstLastPara="1" wrap="square" lIns="182875" tIns="91425" rIns="182875" bIns="45700" anchor="t" anchorCtr="0">
            <a:norm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>
                <a:solidFill>
                  <a:schemeClr val="lt1"/>
                </a:solidFill>
              </a:defRPr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>
                <a:solidFill>
                  <a:schemeClr val="lt1"/>
                </a:solidFill>
              </a:defRPr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»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6"/>
          <p:cNvSpPr/>
          <p:nvPr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losing Slide">
  <p:cSld name="3_Closing Slide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7" descr="A tree with yellow leaves seen through a window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t="12017" b="5111"/>
          <a:stretch/>
        </p:blipFill>
        <p:spPr>
          <a:xfrm>
            <a:off x="-1" y="102392"/>
            <a:ext cx="9124491" cy="504110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7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7" name="Google Shape;147;p17" descr="cu white lrg.psd"/>
          <p:cNvPicPr preferRelativeResize="0"/>
          <p:nvPr/>
        </p:nvPicPr>
        <p:blipFill rotWithShape="1">
          <a:blip r:embed="rId3">
            <a:alphaModFix/>
          </a:blip>
          <a:srcRect r="72186"/>
          <a:stretch/>
        </p:blipFill>
        <p:spPr>
          <a:xfrm>
            <a:off x="304272" y="572335"/>
            <a:ext cx="1143528" cy="111566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body" idx="1"/>
          </p:nvPr>
        </p:nvSpPr>
        <p:spPr>
          <a:xfrm>
            <a:off x="346286" y="2197058"/>
            <a:ext cx="2498725" cy="679492"/>
          </a:xfrm>
          <a:prstGeom prst="rect">
            <a:avLst/>
          </a:prstGeom>
          <a:solidFill>
            <a:schemeClr val="dk1">
              <a:alpha val="28627"/>
            </a:schemeClr>
          </a:solidFill>
          <a:ln>
            <a:noFill/>
          </a:ln>
        </p:spPr>
        <p:txBody>
          <a:bodyPr spcFirstLastPara="1" wrap="square" lIns="182875" tIns="91425" rIns="182875" bIns="45700" anchor="t" anchorCtr="0">
            <a:norm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>
                <a:solidFill>
                  <a:schemeClr val="lt1"/>
                </a:solidFill>
              </a:defRPr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>
                <a:solidFill>
                  <a:schemeClr val="lt1"/>
                </a:solidFill>
              </a:defRPr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»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/>
          <p:nvPr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losing Slide">
  <p:cSld name="2_Closing Slide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8" descr="A clock tower with a building in the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83344"/>
            <a:ext cx="9144000" cy="51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8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5" name="Google Shape;155;p18" descr="cu white lrg.psd"/>
          <p:cNvPicPr preferRelativeResize="0"/>
          <p:nvPr/>
        </p:nvPicPr>
        <p:blipFill rotWithShape="1">
          <a:blip r:embed="rId3">
            <a:alphaModFix/>
          </a:blip>
          <a:srcRect r="72186"/>
          <a:stretch/>
        </p:blipFill>
        <p:spPr>
          <a:xfrm>
            <a:off x="304272" y="572335"/>
            <a:ext cx="1143528" cy="111566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8"/>
          <p:cNvSpPr txBox="1">
            <a:spLocks noGrp="1"/>
          </p:cNvSpPr>
          <p:nvPr>
            <p:ph type="body" idx="1"/>
          </p:nvPr>
        </p:nvSpPr>
        <p:spPr>
          <a:xfrm>
            <a:off x="346286" y="2197058"/>
            <a:ext cx="2498725" cy="679492"/>
          </a:xfrm>
          <a:prstGeom prst="rect">
            <a:avLst/>
          </a:prstGeom>
          <a:solidFill>
            <a:schemeClr val="dk1">
              <a:alpha val="28627"/>
            </a:schemeClr>
          </a:solidFill>
          <a:ln>
            <a:noFill/>
          </a:ln>
        </p:spPr>
        <p:txBody>
          <a:bodyPr spcFirstLastPara="1" wrap="square" lIns="182875" tIns="91425" rIns="182875" bIns="45700" anchor="t" anchorCtr="0">
            <a:norm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>
                <a:solidFill>
                  <a:schemeClr val="lt1"/>
                </a:solidFill>
              </a:defRPr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>
                <a:solidFill>
                  <a:schemeClr val="lt1"/>
                </a:solidFill>
              </a:defRPr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»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18"/>
          <p:cNvSpPr/>
          <p:nvPr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losing Slide">
  <p:cSld name="4_Closing Slide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9" descr="A bridge over a riv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1854"/>
          <a:stretch/>
        </p:blipFill>
        <p:spPr>
          <a:xfrm>
            <a:off x="1171" y="102392"/>
            <a:ext cx="9153905" cy="504110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body" idx="1"/>
          </p:nvPr>
        </p:nvSpPr>
        <p:spPr>
          <a:xfrm>
            <a:off x="346286" y="2197058"/>
            <a:ext cx="2498725" cy="679492"/>
          </a:xfrm>
          <a:prstGeom prst="rect">
            <a:avLst/>
          </a:prstGeom>
          <a:solidFill>
            <a:schemeClr val="dk1">
              <a:alpha val="28627"/>
            </a:schemeClr>
          </a:solidFill>
          <a:ln>
            <a:noFill/>
          </a:ln>
        </p:spPr>
        <p:txBody>
          <a:bodyPr spcFirstLastPara="1" wrap="square" lIns="182875" tIns="91425" rIns="182875" bIns="45700" anchor="t" anchorCtr="0">
            <a:norm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>
                <a:solidFill>
                  <a:schemeClr val="lt1"/>
                </a:solidFill>
              </a:defRPr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>
                <a:solidFill>
                  <a:schemeClr val="lt1"/>
                </a:solidFill>
              </a:defRPr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»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64" name="Google Shape;164;p19" descr="cu white lrg.psd"/>
          <p:cNvPicPr preferRelativeResize="0"/>
          <p:nvPr/>
        </p:nvPicPr>
        <p:blipFill rotWithShape="1">
          <a:blip r:embed="rId3">
            <a:alphaModFix/>
          </a:blip>
          <a:srcRect r="72186"/>
          <a:stretch/>
        </p:blipFill>
        <p:spPr>
          <a:xfrm>
            <a:off x="304272" y="572335"/>
            <a:ext cx="1143528" cy="111566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9"/>
          <p:cNvSpPr/>
          <p:nvPr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" descr="Aerial view of a park with trees and gras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569"/>
          <a:stretch/>
        </p:blipFill>
        <p:spPr>
          <a:xfrm>
            <a:off x="0" y="154726"/>
            <a:ext cx="9144000" cy="516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4" descr="cu white lrg.psd"/>
          <p:cNvPicPr preferRelativeResize="0"/>
          <p:nvPr/>
        </p:nvPicPr>
        <p:blipFill rotWithShape="1">
          <a:blip r:embed="rId3">
            <a:alphaModFix/>
          </a:blip>
          <a:srcRect r="72186"/>
          <a:stretch/>
        </p:blipFill>
        <p:spPr>
          <a:xfrm>
            <a:off x="304272" y="572335"/>
            <a:ext cx="1143528" cy="111566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304272" y="2561844"/>
            <a:ext cx="4777596" cy="829533"/>
          </a:xfrm>
          <a:prstGeom prst="rect">
            <a:avLst/>
          </a:prstGeom>
          <a:solidFill>
            <a:srgbClr val="0C0C0C">
              <a:alpha val="47843"/>
            </a:srgbClr>
          </a:solidFill>
          <a:ln>
            <a:noFill/>
          </a:ln>
        </p:spPr>
        <p:txBody>
          <a:bodyPr spcFirstLastPara="1" wrap="square" lIns="182875" tIns="182875" rIns="18287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304272" y="3568340"/>
            <a:ext cx="4137025" cy="753311"/>
          </a:xfrm>
          <a:prstGeom prst="rect">
            <a:avLst/>
          </a:prstGeom>
          <a:solidFill>
            <a:srgbClr val="0C0C0C">
              <a:alpha val="47843"/>
            </a:srgbClr>
          </a:solidFill>
          <a:ln>
            <a:noFill/>
          </a:ln>
        </p:spPr>
        <p:txBody>
          <a:bodyPr spcFirstLastPara="1" wrap="square" lIns="182875" tIns="182875" rIns="18287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 descr="A group of people sitting on grass in front of a build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t="17273"/>
          <a:stretch/>
        </p:blipFill>
        <p:spPr>
          <a:xfrm>
            <a:off x="0" y="102392"/>
            <a:ext cx="9144000" cy="5041108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5" descr="cu white lrg.psd"/>
          <p:cNvPicPr preferRelativeResize="0"/>
          <p:nvPr/>
        </p:nvPicPr>
        <p:blipFill rotWithShape="1">
          <a:blip r:embed="rId3">
            <a:alphaModFix/>
          </a:blip>
          <a:srcRect r="72186"/>
          <a:stretch/>
        </p:blipFill>
        <p:spPr>
          <a:xfrm>
            <a:off x="304272" y="572335"/>
            <a:ext cx="1143528" cy="111566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04272" y="2561844"/>
            <a:ext cx="4137025" cy="829533"/>
          </a:xfrm>
          <a:prstGeom prst="rect">
            <a:avLst/>
          </a:prstGeom>
          <a:solidFill>
            <a:srgbClr val="0C0C0C">
              <a:alpha val="47843"/>
            </a:srgbClr>
          </a:solidFill>
          <a:ln>
            <a:noFill/>
          </a:ln>
        </p:spPr>
        <p:txBody>
          <a:bodyPr spcFirstLastPara="1" wrap="square" lIns="182875" tIns="182875" rIns="18287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04272" y="3568340"/>
            <a:ext cx="4137025" cy="753311"/>
          </a:xfrm>
          <a:prstGeom prst="rect">
            <a:avLst/>
          </a:prstGeom>
          <a:solidFill>
            <a:srgbClr val="0C0C0C">
              <a:alpha val="47843"/>
            </a:srgbClr>
          </a:solidFill>
          <a:ln>
            <a:noFill/>
          </a:ln>
        </p:spPr>
        <p:txBody>
          <a:bodyPr spcFirstLastPara="1" wrap="square" lIns="182875" tIns="182875" rIns="18287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0" y="4967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 descr="A person walking under a tree with the sun shining through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t="3230" b="5330"/>
          <a:stretch/>
        </p:blipFill>
        <p:spPr>
          <a:xfrm>
            <a:off x="-31898" y="102392"/>
            <a:ext cx="9175898" cy="5593558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" name="Google Shape;47;p6" descr="cu white lrg.psd"/>
          <p:cNvPicPr preferRelativeResize="0"/>
          <p:nvPr/>
        </p:nvPicPr>
        <p:blipFill rotWithShape="1">
          <a:blip r:embed="rId3">
            <a:alphaModFix/>
          </a:blip>
          <a:srcRect r="72186"/>
          <a:stretch/>
        </p:blipFill>
        <p:spPr>
          <a:xfrm>
            <a:off x="304272" y="572335"/>
            <a:ext cx="1143528" cy="1115666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304272" y="2561844"/>
            <a:ext cx="4777596" cy="829533"/>
          </a:xfrm>
          <a:prstGeom prst="rect">
            <a:avLst/>
          </a:prstGeom>
          <a:solidFill>
            <a:srgbClr val="0C0C0C">
              <a:alpha val="47843"/>
            </a:srgbClr>
          </a:solidFill>
          <a:ln>
            <a:noFill/>
          </a:ln>
        </p:spPr>
        <p:txBody>
          <a:bodyPr spcFirstLastPara="1" wrap="square" lIns="182875" tIns="182875" rIns="18287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1"/>
          </p:nvPr>
        </p:nvSpPr>
        <p:spPr>
          <a:xfrm>
            <a:off x="304272" y="3568340"/>
            <a:ext cx="4137025" cy="753311"/>
          </a:xfrm>
          <a:prstGeom prst="rect">
            <a:avLst/>
          </a:prstGeom>
          <a:solidFill>
            <a:srgbClr val="0C0C0C">
              <a:alpha val="47843"/>
            </a:srgbClr>
          </a:solidFill>
          <a:ln>
            <a:noFill/>
          </a:ln>
        </p:spPr>
        <p:txBody>
          <a:bodyPr spcFirstLastPara="1" wrap="square" lIns="182875" tIns="182875" rIns="18287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/>
          <p:nvPr/>
        </p:nvSpPr>
        <p:spPr>
          <a:xfrm>
            <a:off x="0" y="4967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0" y="1828801"/>
            <a:ext cx="9144000" cy="180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0" y="137160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Helvetica Neue"/>
              <a:buNone/>
              <a:defRPr sz="2800" b="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7" name="Google Shape;57;p7" descr="cu screen b31b1b.psd"/>
          <p:cNvPicPr preferRelativeResize="0"/>
          <p:nvPr/>
        </p:nvPicPr>
        <p:blipFill rotWithShape="1">
          <a:blip r:embed="rId2">
            <a:alphaModFix/>
          </a:blip>
          <a:srcRect r="70374"/>
          <a:stretch/>
        </p:blipFill>
        <p:spPr>
          <a:xfrm>
            <a:off x="182033" y="402168"/>
            <a:ext cx="1113367" cy="1019803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7"/>
          <p:cNvSpPr/>
          <p:nvPr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8" descr="People sitting on grass in a park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t="41428" b="8819"/>
          <a:stretch/>
        </p:blipFill>
        <p:spPr>
          <a:xfrm>
            <a:off x="-2" y="2571749"/>
            <a:ext cx="9143999" cy="25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 descr="cu screen b31b1b.psd"/>
          <p:cNvPicPr preferRelativeResize="0"/>
          <p:nvPr/>
        </p:nvPicPr>
        <p:blipFill rotWithShape="1">
          <a:blip r:embed="rId3">
            <a:alphaModFix/>
          </a:blip>
          <a:srcRect r="70374"/>
          <a:stretch/>
        </p:blipFill>
        <p:spPr>
          <a:xfrm>
            <a:off x="182033" y="402168"/>
            <a:ext cx="1113367" cy="1019803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8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0" y="572318"/>
            <a:ext cx="9144000" cy="342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Helvetica Neue"/>
              <a:buNone/>
              <a:defRPr sz="2400" b="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body" idx="1"/>
          </p:nvPr>
        </p:nvSpPr>
        <p:spPr>
          <a:xfrm>
            <a:off x="0" y="1028702"/>
            <a:ext cx="9144000" cy="131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8"/>
          <p:cNvSpPr/>
          <p:nvPr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 2">
  <p:cSld name="1_Section Header 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9" descr="Two people walking on a sidewalk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t="35920" b="13790"/>
          <a:stretch/>
        </p:blipFill>
        <p:spPr>
          <a:xfrm>
            <a:off x="10799" y="2571750"/>
            <a:ext cx="9143999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9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body" idx="1"/>
          </p:nvPr>
        </p:nvSpPr>
        <p:spPr>
          <a:xfrm>
            <a:off x="0" y="1028702"/>
            <a:ext cx="9144000" cy="131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0" y="572318"/>
            <a:ext cx="9144000" cy="342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Helvetica Neue"/>
              <a:buNone/>
              <a:defRPr sz="2400" b="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5" name="Google Shape;75;p9" descr="cu screen b31b1b.psd"/>
          <p:cNvPicPr preferRelativeResize="0"/>
          <p:nvPr/>
        </p:nvPicPr>
        <p:blipFill rotWithShape="1">
          <a:blip r:embed="rId3">
            <a:alphaModFix/>
          </a:blip>
          <a:srcRect r="70374"/>
          <a:stretch/>
        </p:blipFill>
        <p:spPr>
          <a:xfrm>
            <a:off x="182033" y="402168"/>
            <a:ext cx="1113367" cy="1019803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9"/>
          <p:cNvSpPr/>
          <p:nvPr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77" name="Google Shape;77;p9" descr="A group of people walking in a park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289" t="18735" r="-288" b="31016"/>
          <a:stretch/>
        </p:blipFill>
        <p:spPr>
          <a:xfrm>
            <a:off x="18923" y="2514600"/>
            <a:ext cx="9151569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 2">
  <p:cSld name="2_Section Header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0" descr="A bridge over a river with a waterfall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t="14079" b="43843"/>
          <a:stretch/>
        </p:blipFill>
        <p:spPr>
          <a:xfrm>
            <a:off x="0" y="2571748"/>
            <a:ext cx="9168950" cy="257175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" name="Google Shape;83;p10"/>
          <p:cNvSpPr txBox="1">
            <a:spLocks noGrp="1"/>
          </p:cNvSpPr>
          <p:nvPr>
            <p:ph type="title"/>
          </p:nvPr>
        </p:nvSpPr>
        <p:spPr>
          <a:xfrm>
            <a:off x="0" y="572318"/>
            <a:ext cx="9144000" cy="342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Helvetica Neue"/>
              <a:buNone/>
              <a:defRPr sz="2400" b="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body" idx="1"/>
          </p:nvPr>
        </p:nvSpPr>
        <p:spPr>
          <a:xfrm>
            <a:off x="0" y="1028702"/>
            <a:ext cx="9144000" cy="131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85" name="Google Shape;85;p10" descr="cu screen b31b1b.psd"/>
          <p:cNvPicPr preferRelativeResize="0"/>
          <p:nvPr/>
        </p:nvPicPr>
        <p:blipFill rotWithShape="1">
          <a:blip r:embed="rId3">
            <a:alphaModFix/>
          </a:blip>
          <a:srcRect r="70374"/>
          <a:stretch/>
        </p:blipFill>
        <p:spPr>
          <a:xfrm>
            <a:off x="182033" y="402168"/>
            <a:ext cx="1113367" cy="1019803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0"/>
          <p:cNvSpPr/>
          <p:nvPr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Section Header 2">
  <p:cSld name="3_Section Header 2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1" descr="A tree branch with leaves on i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t="33285" b="21714"/>
          <a:stretch/>
        </p:blipFill>
        <p:spPr>
          <a:xfrm>
            <a:off x="0" y="2571749"/>
            <a:ext cx="9144000" cy="27432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1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title"/>
          </p:nvPr>
        </p:nvSpPr>
        <p:spPr>
          <a:xfrm>
            <a:off x="0" y="572318"/>
            <a:ext cx="9144000" cy="342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Helvetica Neue"/>
              <a:buNone/>
              <a:defRPr sz="2400" b="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body" idx="1"/>
          </p:nvPr>
        </p:nvSpPr>
        <p:spPr>
          <a:xfrm>
            <a:off x="0" y="1028702"/>
            <a:ext cx="9144000" cy="131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4" name="Google Shape;94;p11" descr="cu screen b31b1b.psd"/>
          <p:cNvPicPr preferRelativeResize="0"/>
          <p:nvPr/>
        </p:nvPicPr>
        <p:blipFill rotWithShape="1">
          <a:blip r:embed="rId3">
            <a:alphaModFix/>
          </a:blip>
          <a:srcRect r="70374"/>
          <a:stretch/>
        </p:blipFill>
        <p:spPr>
          <a:xfrm>
            <a:off x="182033" y="402168"/>
            <a:ext cx="1113367" cy="101980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1"/>
          <p:cNvSpPr/>
          <p:nvPr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92e01499ac_0_12"/>
          <p:cNvSpPr txBox="1">
            <a:spLocks noGrp="1"/>
          </p:cNvSpPr>
          <p:nvPr>
            <p:ph type="title"/>
          </p:nvPr>
        </p:nvSpPr>
        <p:spPr>
          <a:xfrm>
            <a:off x="304272" y="2561844"/>
            <a:ext cx="4777500" cy="829500"/>
          </a:xfrm>
          <a:prstGeom prst="rect">
            <a:avLst/>
          </a:prstGeom>
        </p:spPr>
        <p:txBody>
          <a:bodyPr spcFirstLastPara="1" wrap="square" lIns="182875" tIns="182875" rIns="18287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Factor Analysis w/ R</a:t>
            </a:r>
            <a:endParaRPr/>
          </a:p>
        </p:txBody>
      </p:sp>
      <p:sp>
        <p:nvSpPr>
          <p:cNvPr id="172" name="Google Shape;172;g292e01499ac_0_12"/>
          <p:cNvSpPr txBox="1">
            <a:spLocks noGrp="1"/>
          </p:cNvSpPr>
          <p:nvPr>
            <p:ph type="body" idx="1"/>
          </p:nvPr>
        </p:nvSpPr>
        <p:spPr>
          <a:xfrm>
            <a:off x="304272" y="3568340"/>
            <a:ext cx="4137000" cy="753300"/>
          </a:xfrm>
          <a:prstGeom prst="rect">
            <a:avLst/>
          </a:prstGeom>
        </p:spPr>
        <p:txBody>
          <a:bodyPr spcFirstLastPara="1" wrap="square" lIns="182875" tIns="182875" rIns="18287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Lead: Aishat Sadiq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Support: Jacob Grippen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F23 CCSS DSF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92e01499ac_0_58"/>
          <p:cNvSpPr txBox="1">
            <a:spLocks noGrp="1"/>
          </p:cNvSpPr>
          <p:nvPr>
            <p:ph type="body" idx="1"/>
          </p:nvPr>
        </p:nvSpPr>
        <p:spPr>
          <a:xfrm>
            <a:off x="0" y="1828799"/>
            <a:ext cx="9144000" cy="3139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431800" algn="l" rtl="0">
              <a:spcBef>
                <a:spcPts val="640"/>
              </a:spcBef>
              <a:spcAft>
                <a:spcPts val="0"/>
              </a:spcAft>
              <a:buSzPts val="3200"/>
              <a:buAutoNum type="arabicPeriod"/>
            </a:pPr>
            <a:r>
              <a:rPr lang="en-US" dirty="0"/>
              <a:t>Fit a CFA model using the </a:t>
            </a:r>
            <a:r>
              <a:rPr lang="en-US" dirty="0" err="1"/>
              <a:t>lavaan</a:t>
            </a:r>
            <a:r>
              <a:rPr lang="en-US" dirty="0"/>
              <a:t> package</a:t>
            </a:r>
            <a:endParaRPr dirty="0"/>
          </a:p>
          <a:p>
            <a:pPr lvl="1">
              <a:spcBef>
                <a:spcPts val="0"/>
              </a:spcBef>
              <a:buAutoNum type="alphaLcPeriod"/>
            </a:pPr>
            <a:r>
              <a:rPr lang="en-US"/>
              <a:t>One factor</a:t>
            </a:r>
            <a:endParaRPr/>
          </a:p>
          <a:p>
            <a:pPr lvl="1">
              <a:spcBef>
                <a:spcPts val="0"/>
              </a:spcBef>
              <a:buAutoNum type="alphaLcPeriod"/>
            </a:pPr>
            <a:r>
              <a:rPr lang="en-US" dirty="0"/>
              <a:t>Two factors</a:t>
            </a:r>
            <a:endParaRPr dirty="0"/>
          </a:p>
          <a:p>
            <a:pPr lvl="1">
              <a:spcBef>
                <a:spcPts val="0"/>
              </a:spcBef>
              <a:buAutoNum type="alphaLcPeriod"/>
            </a:pPr>
            <a:r>
              <a:rPr lang="en-US" dirty="0"/>
              <a:t>All factors</a:t>
            </a:r>
          </a:p>
          <a:p>
            <a:pPr indent="-431800" algn="l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Fit a EFA model using the psych package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US"/>
              <a:t>Determine number of factors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US" dirty="0"/>
              <a:t>Extract (and rotate) factors</a:t>
            </a:r>
          </a:p>
          <a:p>
            <a:pPr lvl="1">
              <a:spcBef>
                <a:spcPts val="0"/>
              </a:spcBef>
              <a:buAutoNum type="alphaLcPeriod"/>
            </a:pPr>
            <a:r>
              <a:rPr lang="en-US" dirty="0"/>
              <a:t>Score and run model</a:t>
            </a:r>
          </a:p>
          <a:p>
            <a:pPr lvl="1">
              <a:spcBef>
                <a:spcPts val="0"/>
              </a:spcBef>
              <a:buAutoNum type="alphaLcPeriod"/>
            </a:pPr>
            <a:r>
              <a:rPr lang="en-US" dirty="0"/>
              <a:t>Measure model fit</a:t>
            </a:r>
          </a:p>
        </p:txBody>
      </p:sp>
      <p:sp>
        <p:nvSpPr>
          <p:cNvPr id="237" name="Google Shape;237;g292e01499ac_0_58"/>
          <p:cNvSpPr txBox="1">
            <a:spLocks noGrp="1"/>
          </p:cNvSpPr>
          <p:nvPr>
            <p:ph type="title"/>
          </p:nvPr>
        </p:nvSpPr>
        <p:spPr>
          <a:xfrm>
            <a:off x="0" y="1371600"/>
            <a:ext cx="9144000" cy="457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Steps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qr code on a green background&#10;&#10;Description automatically generated">
            <a:extLst>
              <a:ext uri="{FF2B5EF4-FFF2-40B4-BE49-F238E27FC236}">
                <a16:creationId xmlns:a16="http://schemas.microsoft.com/office/drawing/2014/main" id="{2EBCA11D-DAAF-92BC-28C8-12345D76A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618" y="160747"/>
            <a:ext cx="4970505" cy="497822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92e01499ac_1_6"/>
          <p:cNvSpPr txBox="1">
            <a:spLocks noGrp="1"/>
          </p:cNvSpPr>
          <p:nvPr>
            <p:ph type="body" idx="1"/>
          </p:nvPr>
        </p:nvSpPr>
        <p:spPr>
          <a:xfrm>
            <a:off x="0" y="1828801"/>
            <a:ext cx="9144000" cy="180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Q&amp;A</a:t>
            </a:r>
            <a:endParaRPr/>
          </a:p>
        </p:txBody>
      </p:sp>
      <p:sp>
        <p:nvSpPr>
          <p:cNvPr id="251" name="Google Shape;251;g292e01499ac_1_6"/>
          <p:cNvSpPr txBox="1">
            <a:spLocks noGrp="1"/>
          </p:cNvSpPr>
          <p:nvPr>
            <p:ph type="title"/>
          </p:nvPr>
        </p:nvSpPr>
        <p:spPr>
          <a:xfrm>
            <a:off x="0" y="1371600"/>
            <a:ext cx="9144000" cy="457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92e01499ac_0_72"/>
          <p:cNvSpPr txBox="1">
            <a:spLocks noGrp="1"/>
          </p:cNvSpPr>
          <p:nvPr>
            <p:ph type="body" idx="1"/>
          </p:nvPr>
        </p:nvSpPr>
        <p:spPr>
          <a:xfrm>
            <a:off x="346253" y="2197042"/>
            <a:ext cx="7494300" cy="1333800"/>
          </a:xfrm>
          <a:prstGeom prst="rect">
            <a:avLst/>
          </a:prstGeom>
        </p:spPr>
        <p:txBody>
          <a:bodyPr spcFirstLastPara="1" wrap="square" lIns="182875" tIns="91425" rIns="182875" bIns="45700" anchor="t" anchorCtr="0">
            <a:noAutofit/>
          </a:bodyPr>
          <a:lstStyle/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6000" b="1"/>
              <a:t>JUNKYARD</a:t>
            </a:r>
            <a:endParaRPr sz="6000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92e01499ac_0_86"/>
          <p:cNvSpPr txBox="1">
            <a:spLocks noGrp="1"/>
          </p:cNvSpPr>
          <p:nvPr>
            <p:ph type="body" idx="1"/>
          </p:nvPr>
        </p:nvSpPr>
        <p:spPr>
          <a:xfrm>
            <a:off x="0" y="1028702"/>
            <a:ext cx="9144000" cy="1314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Interpreting Results?</a:t>
            </a:r>
            <a:endParaRPr/>
          </a:p>
        </p:txBody>
      </p:sp>
      <p:sp>
        <p:nvSpPr>
          <p:cNvPr id="264" name="Google Shape;264;g292e01499ac_0_86"/>
          <p:cNvSpPr txBox="1">
            <a:spLocks noGrp="1"/>
          </p:cNvSpPr>
          <p:nvPr>
            <p:ph type="title"/>
          </p:nvPr>
        </p:nvSpPr>
        <p:spPr>
          <a:xfrm>
            <a:off x="0" y="572318"/>
            <a:ext cx="9144000" cy="342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92e01499ac_0_18"/>
          <p:cNvSpPr txBox="1">
            <a:spLocks noGrp="1"/>
          </p:cNvSpPr>
          <p:nvPr>
            <p:ph type="title"/>
          </p:nvPr>
        </p:nvSpPr>
        <p:spPr>
          <a:xfrm>
            <a:off x="304272" y="2561844"/>
            <a:ext cx="4777500" cy="829500"/>
          </a:xfrm>
          <a:prstGeom prst="rect">
            <a:avLst/>
          </a:prstGeom>
        </p:spPr>
        <p:txBody>
          <a:bodyPr spcFirstLastPara="1" wrap="square" lIns="182875" tIns="182875" rIns="18287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292e01499ac_0_18"/>
          <p:cNvSpPr txBox="1">
            <a:spLocks noGrp="1"/>
          </p:cNvSpPr>
          <p:nvPr>
            <p:ph type="body" idx="1"/>
          </p:nvPr>
        </p:nvSpPr>
        <p:spPr>
          <a:xfrm>
            <a:off x="304272" y="3568340"/>
            <a:ext cx="4137000" cy="753300"/>
          </a:xfrm>
          <a:prstGeom prst="rect">
            <a:avLst/>
          </a:prstGeom>
        </p:spPr>
        <p:txBody>
          <a:bodyPr spcFirstLastPara="1" wrap="square" lIns="182875" tIns="182875" rIns="18287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92e01499ac_0_80"/>
          <p:cNvSpPr txBox="1">
            <a:spLocks noGrp="1"/>
          </p:cNvSpPr>
          <p:nvPr>
            <p:ph type="body" idx="1"/>
          </p:nvPr>
        </p:nvSpPr>
        <p:spPr>
          <a:xfrm>
            <a:off x="0" y="1028702"/>
            <a:ext cx="9144000" cy="1314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g292e01499ac_0_80"/>
          <p:cNvSpPr txBox="1">
            <a:spLocks noGrp="1"/>
          </p:cNvSpPr>
          <p:nvPr>
            <p:ph type="title"/>
          </p:nvPr>
        </p:nvSpPr>
        <p:spPr>
          <a:xfrm>
            <a:off x="0" y="572318"/>
            <a:ext cx="9144000" cy="342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92e01499ac_0_103"/>
          <p:cNvSpPr txBox="1">
            <a:spLocks noGrp="1"/>
          </p:cNvSpPr>
          <p:nvPr>
            <p:ph type="body" idx="1"/>
          </p:nvPr>
        </p:nvSpPr>
        <p:spPr>
          <a:xfrm>
            <a:off x="346286" y="2197058"/>
            <a:ext cx="2498700" cy="679500"/>
          </a:xfrm>
          <a:prstGeom prst="rect">
            <a:avLst/>
          </a:prstGeom>
        </p:spPr>
        <p:txBody>
          <a:bodyPr spcFirstLastPara="1" wrap="square" lIns="182875" tIns="91425" rIns="182875" bIns="45700" anchor="t" anchorCtr="0">
            <a:normAutofit/>
          </a:bodyPr>
          <a:lstStyle/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92e01499ac_0_98"/>
          <p:cNvSpPr txBox="1">
            <a:spLocks noGrp="1"/>
          </p:cNvSpPr>
          <p:nvPr>
            <p:ph type="body" idx="1"/>
          </p:nvPr>
        </p:nvSpPr>
        <p:spPr>
          <a:xfrm>
            <a:off x="346286" y="2197058"/>
            <a:ext cx="2498700" cy="679500"/>
          </a:xfrm>
          <a:prstGeom prst="rect">
            <a:avLst/>
          </a:prstGeom>
        </p:spPr>
        <p:txBody>
          <a:bodyPr spcFirstLastPara="1" wrap="square" lIns="182875" tIns="91425" rIns="182875" bIns="45700" anchor="t" anchorCtr="0">
            <a:normAutofit/>
          </a:bodyPr>
          <a:lstStyle/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92e01499ac_0_189"/>
          <p:cNvSpPr txBox="1">
            <a:spLocks noGrp="1"/>
          </p:cNvSpPr>
          <p:nvPr>
            <p:ph type="title"/>
          </p:nvPr>
        </p:nvSpPr>
        <p:spPr>
          <a:xfrm>
            <a:off x="287899" y="461818"/>
            <a:ext cx="6554700" cy="45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7" name="Google Shape;297;g292e01499ac_0_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5675" y="1169000"/>
            <a:ext cx="5827300" cy="377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92e01499ac_0_121"/>
          <p:cNvSpPr txBox="1">
            <a:spLocks noGrp="1"/>
          </p:cNvSpPr>
          <p:nvPr>
            <p:ph type="body" idx="1"/>
          </p:nvPr>
        </p:nvSpPr>
        <p:spPr>
          <a:xfrm>
            <a:off x="285753" y="1314452"/>
            <a:ext cx="8679000" cy="2999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34327" algn="l" rtl="0">
              <a:spcBef>
                <a:spcPts val="36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Understand the concept of factor analysis and its applications.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Understand the difference between exploratory factor analysis, principal components analysis, and confirmatory factor analysis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Learn how to perform factor analysis in R</a:t>
            </a:r>
            <a:endParaRPr/>
          </a:p>
          <a:p>
            <a:pPr marL="914400" lvl="1" indent="-334327" algn="l" rtl="0"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EFA</a:t>
            </a:r>
            <a:endParaRPr/>
          </a:p>
          <a:p>
            <a:pPr marL="914400" lvl="1" indent="-334327" algn="l" rtl="0"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CFA</a:t>
            </a:r>
            <a:endParaRPr/>
          </a:p>
          <a:p>
            <a:pPr marL="914400" lvl="1" indent="-334327" algn="l" rtl="0"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Visualization</a:t>
            </a:r>
            <a:endParaRPr/>
          </a:p>
        </p:txBody>
      </p:sp>
      <p:sp>
        <p:nvSpPr>
          <p:cNvPr id="179" name="Google Shape;179;g292e01499ac_0_121"/>
          <p:cNvSpPr txBox="1">
            <a:spLocks noGrp="1"/>
          </p:cNvSpPr>
          <p:nvPr>
            <p:ph type="title"/>
          </p:nvPr>
        </p:nvSpPr>
        <p:spPr>
          <a:xfrm>
            <a:off x="285750" y="800100"/>
            <a:ext cx="8677800" cy="514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 Aims/outline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92e01499ac_0_92"/>
          <p:cNvSpPr txBox="1">
            <a:spLocks noGrp="1"/>
          </p:cNvSpPr>
          <p:nvPr>
            <p:ph type="body" idx="1"/>
          </p:nvPr>
        </p:nvSpPr>
        <p:spPr>
          <a:xfrm>
            <a:off x="0" y="1028702"/>
            <a:ext cx="9144000" cy="1314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292e01499ac_0_92"/>
          <p:cNvSpPr txBox="1">
            <a:spLocks noGrp="1"/>
          </p:cNvSpPr>
          <p:nvPr>
            <p:ph type="title"/>
          </p:nvPr>
        </p:nvSpPr>
        <p:spPr>
          <a:xfrm>
            <a:off x="0" y="572318"/>
            <a:ext cx="9144000" cy="342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92e01499ac_0_24"/>
          <p:cNvSpPr txBox="1">
            <a:spLocks noGrp="1"/>
          </p:cNvSpPr>
          <p:nvPr>
            <p:ph type="title"/>
          </p:nvPr>
        </p:nvSpPr>
        <p:spPr>
          <a:xfrm>
            <a:off x="304272" y="2561844"/>
            <a:ext cx="4777500" cy="829500"/>
          </a:xfrm>
          <a:prstGeom prst="rect">
            <a:avLst/>
          </a:prstGeom>
        </p:spPr>
        <p:txBody>
          <a:bodyPr spcFirstLastPara="1" wrap="square" lIns="182875" tIns="182875" rIns="18287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292e01499ac_0_24"/>
          <p:cNvSpPr txBox="1">
            <a:spLocks noGrp="1"/>
          </p:cNvSpPr>
          <p:nvPr>
            <p:ph type="body" idx="1"/>
          </p:nvPr>
        </p:nvSpPr>
        <p:spPr>
          <a:xfrm>
            <a:off x="304272" y="3568340"/>
            <a:ext cx="4137000" cy="753300"/>
          </a:xfrm>
          <a:prstGeom prst="rect">
            <a:avLst/>
          </a:prstGeom>
        </p:spPr>
        <p:txBody>
          <a:bodyPr spcFirstLastPara="1" wrap="square" lIns="182875" tIns="182875" rIns="18287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2" name="Google Shape;312;g292e01499ac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6125" y="152400"/>
            <a:ext cx="3405474" cy="22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292e01499ac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0"/>
            <a:ext cx="4065026" cy="262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292e01499ac_0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" y="2564478"/>
            <a:ext cx="4254574" cy="2761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292e01499ac_0_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03247" y="2635100"/>
            <a:ext cx="4579827" cy="262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92e01499ac_0_65"/>
          <p:cNvSpPr txBox="1">
            <a:spLocks noGrp="1"/>
          </p:cNvSpPr>
          <p:nvPr>
            <p:ph type="body" idx="1"/>
          </p:nvPr>
        </p:nvSpPr>
        <p:spPr>
          <a:xfrm>
            <a:off x="0" y="1028702"/>
            <a:ext cx="9144000" cy="1314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What is Factor Analysis (FA)? And what is is not FA?</a:t>
            </a:r>
            <a:endParaRPr/>
          </a:p>
        </p:txBody>
      </p:sp>
      <p:sp>
        <p:nvSpPr>
          <p:cNvPr id="322" name="Google Shape;322;g292e01499ac_0_65"/>
          <p:cNvSpPr txBox="1">
            <a:spLocks noGrp="1"/>
          </p:cNvSpPr>
          <p:nvPr>
            <p:ph type="title"/>
          </p:nvPr>
        </p:nvSpPr>
        <p:spPr>
          <a:xfrm>
            <a:off x="0" y="572318"/>
            <a:ext cx="9144000" cy="342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3" name="Google Shape;323;g292e01499ac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7525" y="2457675"/>
            <a:ext cx="4230075" cy="270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92e01499ac_0_114"/>
          <p:cNvSpPr txBox="1">
            <a:spLocks noGrp="1"/>
          </p:cNvSpPr>
          <p:nvPr>
            <p:ph type="title"/>
          </p:nvPr>
        </p:nvSpPr>
        <p:spPr>
          <a:xfrm>
            <a:off x="287899" y="461818"/>
            <a:ext cx="6554700" cy="45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Advantages &amp; Disadvantages</a:t>
            </a:r>
            <a:endParaRPr/>
          </a:p>
        </p:txBody>
      </p:sp>
      <p:sp>
        <p:nvSpPr>
          <p:cNvPr id="330" name="Google Shape;330;g292e01499ac_0_114"/>
          <p:cNvSpPr txBox="1">
            <a:spLocks noGrp="1"/>
          </p:cNvSpPr>
          <p:nvPr>
            <p:ph type="body" idx="1"/>
          </p:nvPr>
        </p:nvSpPr>
        <p:spPr>
          <a:xfrm>
            <a:off x="4800605" y="1085850"/>
            <a:ext cx="4050600" cy="365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600"/>
              <a:t>Disadvantages</a:t>
            </a:r>
            <a:endParaRPr sz="2600"/>
          </a:p>
        </p:txBody>
      </p:sp>
      <p:sp>
        <p:nvSpPr>
          <p:cNvPr id="331" name="Google Shape;331;g292e01499ac_0_114"/>
          <p:cNvSpPr txBox="1">
            <a:spLocks noGrp="1"/>
          </p:cNvSpPr>
          <p:nvPr>
            <p:ph type="body" idx="2"/>
          </p:nvPr>
        </p:nvSpPr>
        <p:spPr>
          <a:xfrm>
            <a:off x="289410" y="1085850"/>
            <a:ext cx="4358700" cy="365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600"/>
              <a:t>Advantages</a:t>
            </a:r>
            <a:endParaRPr sz="2600"/>
          </a:p>
          <a:p>
            <a:pPr marL="0" lvl="0" indent="45720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2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92e01499ac_0_30"/>
          <p:cNvSpPr txBox="1">
            <a:spLocks noGrp="1"/>
          </p:cNvSpPr>
          <p:nvPr>
            <p:ph type="title"/>
          </p:nvPr>
        </p:nvSpPr>
        <p:spPr>
          <a:xfrm>
            <a:off x="287899" y="461818"/>
            <a:ext cx="6554700" cy="45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Vocabulary</a:t>
            </a:r>
            <a:endParaRPr/>
          </a:p>
        </p:txBody>
      </p:sp>
      <p:sp>
        <p:nvSpPr>
          <p:cNvPr id="338" name="Google Shape;338;g292e01499ac_0_30"/>
          <p:cNvSpPr txBox="1">
            <a:spLocks noGrp="1"/>
          </p:cNvSpPr>
          <p:nvPr>
            <p:ph type="body" idx="1"/>
          </p:nvPr>
        </p:nvSpPr>
        <p:spPr>
          <a:xfrm>
            <a:off x="4800605" y="1085850"/>
            <a:ext cx="4050600" cy="365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600"/>
              <a:t>Loading</a:t>
            </a:r>
            <a:endParaRPr sz="26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/>
              <a:t>Covariate</a:t>
            </a:r>
            <a:endParaRPr sz="26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/>
              <a:t>Correlation</a:t>
            </a:r>
            <a:endParaRPr sz="2600"/>
          </a:p>
          <a:p>
            <a:pPr marL="0" lvl="0" indent="4572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/>
              <a:t>Common Variance vs Unique Variance</a:t>
            </a:r>
            <a:endParaRPr sz="2600"/>
          </a:p>
          <a:p>
            <a:pPr marL="0" lvl="0" indent="4572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/>
              <a:t>Communality/Co-linearity </a:t>
            </a:r>
            <a:endParaRPr sz="26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600"/>
          </a:p>
        </p:txBody>
      </p:sp>
      <p:sp>
        <p:nvSpPr>
          <p:cNvPr id="339" name="Google Shape;339;g292e01499ac_0_30"/>
          <p:cNvSpPr txBox="1">
            <a:spLocks noGrp="1"/>
          </p:cNvSpPr>
          <p:nvPr>
            <p:ph type="body" idx="2"/>
          </p:nvPr>
        </p:nvSpPr>
        <p:spPr>
          <a:xfrm>
            <a:off x="289410" y="1085850"/>
            <a:ext cx="4358700" cy="365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600"/>
              <a:t>Factor/Latent Variable</a:t>
            </a:r>
            <a:endParaRPr sz="2600"/>
          </a:p>
          <a:p>
            <a:pPr marL="0" lvl="0" indent="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600"/>
              <a:t>	Orthogonal/Factor Rotation</a:t>
            </a:r>
            <a:endParaRPr sz="2600"/>
          </a:p>
          <a:p>
            <a:pPr marL="0" lvl="0" indent="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600"/>
              <a:t>Eigenvalues + Eigenfactors</a:t>
            </a:r>
            <a:endParaRPr sz="2600"/>
          </a:p>
          <a:p>
            <a:pPr marL="0" lvl="0" indent="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600"/>
              <a:t>Observed Variable</a:t>
            </a:r>
            <a:endParaRPr sz="2600"/>
          </a:p>
          <a:p>
            <a:pPr marL="0" lvl="0" indent="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600"/>
              <a:t>	Items/Indicators</a:t>
            </a:r>
            <a:endParaRPr sz="2600"/>
          </a:p>
          <a:p>
            <a:pPr marL="0" lvl="0" indent="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600"/>
              <a:t>EFA</a:t>
            </a:r>
            <a:endParaRPr sz="2600"/>
          </a:p>
          <a:p>
            <a:pPr marL="0" lvl="0" indent="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600"/>
              <a:t>	Dimension Reduction/PCA</a:t>
            </a:r>
            <a:endParaRPr sz="2600"/>
          </a:p>
          <a:p>
            <a:pPr marL="0" lvl="0" indent="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600"/>
              <a:t>CFA/SEM</a:t>
            </a:r>
            <a:endParaRPr sz="2600"/>
          </a:p>
          <a:p>
            <a:pPr marL="0" lvl="0" indent="45720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2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92e01499ac_0_51"/>
          <p:cNvSpPr txBox="1">
            <a:spLocks noGrp="1"/>
          </p:cNvSpPr>
          <p:nvPr>
            <p:ph type="body" idx="1"/>
          </p:nvPr>
        </p:nvSpPr>
        <p:spPr>
          <a:xfrm>
            <a:off x="285753" y="1314452"/>
            <a:ext cx="8679000" cy="2999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Vocabulary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Notation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Main Types</a:t>
            </a:r>
            <a:endParaRPr/>
          </a:p>
          <a:p>
            <a:pPr marL="0" lvl="0" indent="45720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Advantages + Disadvantages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Modeling Assumptions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/>
              <a:t>Package Overview</a:t>
            </a:r>
            <a:endParaRPr/>
          </a:p>
          <a:p>
            <a:pPr marL="0" lvl="0" indent="45720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5"/>
                  </a:ext>
                </a:extLst>
              </a:rPr>
              <a:t>internal consistency (cronbach alpha), reliability, validity</a:t>
            </a:r>
            <a:endParaRPr>
              <a:extLst>
                <a:ext uri="http://customooxmlschemas.google.com/">
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6"/>
                </a:ext>
              </a:extLst>
            </a:endParaRPr>
          </a:p>
          <a:p>
            <a:pPr marL="0" lvl="0" indent="45720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7"/>
                  </a:ext>
                </a:extLst>
              </a:rPr>
              <a:t>identification, estimation, and model fit</a:t>
            </a:r>
            <a:endParaRPr>
              <a:extLst>
                <a:ext uri="http://customooxmlschemas.google.com/">
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8"/>
                </a:ext>
              </a:extLst>
            </a:endParaRPr>
          </a:p>
          <a:p>
            <a:pPr marL="0" lvl="0" indent="45720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9"/>
                  </a:ext>
                </a:extLst>
              </a:rPr>
              <a:t>measurement invariance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Live coding 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Vizualize</a:t>
            </a:r>
            <a:endParaRPr/>
          </a:p>
        </p:txBody>
      </p:sp>
      <p:sp>
        <p:nvSpPr>
          <p:cNvPr id="346" name="Google Shape;346;g292e01499ac_0_51"/>
          <p:cNvSpPr txBox="1">
            <a:spLocks noGrp="1"/>
          </p:cNvSpPr>
          <p:nvPr>
            <p:ph type="title"/>
          </p:nvPr>
        </p:nvSpPr>
        <p:spPr>
          <a:xfrm>
            <a:off x="285750" y="800100"/>
            <a:ext cx="8677800" cy="514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92e01499ac_0_37"/>
          <p:cNvSpPr txBox="1">
            <a:spLocks noGrp="1"/>
          </p:cNvSpPr>
          <p:nvPr>
            <p:ph type="body" idx="1"/>
          </p:nvPr>
        </p:nvSpPr>
        <p:spPr>
          <a:xfrm>
            <a:off x="292899" y="2908169"/>
            <a:ext cx="8558100" cy="2087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library(semPlot)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library(sem)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library(semTools)</a:t>
            </a:r>
            <a:endParaRPr/>
          </a:p>
        </p:txBody>
      </p:sp>
      <p:sp>
        <p:nvSpPr>
          <p:cNvPr id="353" name="Google Shape;353;g292e01499ac_0_37"/>
          <p:cNvSpPr txBox="1">
            <a:spLocks noGrp="1"/>
          </p:cNvSpPr>
          <p:nvPr>
            <p:ph type="title"/>
          </p:nvPr>
        </p:nvSpPr>
        <p:spPr>
          <a:xfrm>
            <a:off x="287899" y="461820"/>
            <a:ext cx="6554700" cy="64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Packages</a:t>
            </a:r>
            <a:endParaRPr/>
          </a:p>
        </p:txBody>
      </p:sp>
      <p:sp>
        <p:nvSpPr>
          <p:cNvPr id="354" name="Google Shape;354;g292e01499ac_0_37"/>
          <p:cNvSpPr txBox="1">
            <a:spLocks noGrp="1"/>
          </p:cNvSpPr>
          <p:nvPr>
            <p:ph type="body" idx="2"/>
          </p:nvPr>
        </p:nvSpPr>
        <p:spPr>
          <a:xfrm>
            <a:off x="289405" y="1143000"/>
            <a:ext cx="8534400" cy="1657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20000"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base r - factanal() function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library(psych) :: fa() function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library(lavaan)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library(lavaanPlot)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92e01499ac_0_223"/>
          <p:cNvSpPr txBox="1">
            <a:spLocks noGrp="1"/>
          </p:cNvSpPr>
          <p:nvPr>
            <p:ph type="body" idx="1"/>
          </p:nvPr>
        </p:nvSpPr>
        <p:spPr>
          <a:xfrm>
            <a:off x="285753" y="1314452"/>
            <a:ext cx="8679000" cy="2999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186" name="Google Shape;186;g292e01499ac_0_223"/>
          <p:cNvSpPr txBox="1">
            <a:spLocks noGrp="1"/>
          </p:cNvSpPr>
          <p:nvPr>
            <p:ph type="title"/>
          </p:nvPr>
        </p:nvSpPr>
        <p:spPr>
          <a:xfrm>
            <a:off x="285750" y="800100"/>
            <a:ext cx="8677800" cy="514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dirty="0"/>
              <a:t>Food Insecurity Manuscript Example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92e01499ac_0_169"/>
          <p:cNvSpPr txBox="1">
            <a:spLocks noGrp="1"/>
          </p:cNvSpPr>
          <p:nvPr>
            <p:ph type="title"/>
          </p:nvPr>
        </p:nvSpPr>
        <p:spPr>
          <a:xfrm>
            <a:off x="285750" y="800100"/>
            <a:ext cx="8677800" cy="514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g292e01499ac_0_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975" y="598600"/>
            <a:ext cx="6697250" cy="435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92e01499ac_0_216"/>
          <p:cNvSpPr txBox="1">
            <a:spLocks noGrp="1"/>
          </p:cNvSpPr>
          <p:nvPr>
            <p:ph type="title"/>
          </p:nvPr>
        </p:nvSpPr>
        <p:spPr>
          <a:xfrm>
            <a:off x="287899" y="461818"/>
            <a:ext cx="6554700" cy="45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Vocabulary</a:t>
            </a:r>
            <a:endParaRPr/>
          </a:p>
        </p:txBody>
      </p:sp>
      <p:sp>
        <p:nvSpPr>
          <p:cNvPr id="200" name="Google Shape;200;g292e01499ac_0_216"/>
          <p:cNvSpPr txBox="1">
            <a:spLocks noGrp="1"/>
          </p:cNvSpPr>
          <p:nvPr>
            <p:ph type="body" idx="1"/>
          </p:nvPr>
        </p:nvSpPr>
        <p:spPr>
          <a:xfrm>
            <a:off x="4800605" y="1085850"/>
            <a:ext cx="4050600" cy="365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600"/>
          </a:p>
        </p:txBody>
      </p:sp>
      <p:sp>
        <p:nvSpPr>
          <p:cNvPr id="201" name="Google Shape;201;g292e01499ac_0_216"/>
          <p:cNvSpPr txBox="1">
            <a:spLocks noGrp="1"/>
          </p:cNvSpPr>
          <p:nvPr>
            <p:ph type="body" idx="2"/>
          </p:nvPr>
        </p:nvSpPr>
        <p:spPr>
          <a:xfrm>
            <a:off x="289391" y="1085850"/>
            <a:ext cx="8368200" cy="365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/>
              <a:t>Factor, Latent Variable</a:t>
            </a:r>
            <a:endParaRPr lang="en-US"/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/>
              <a:t>	Factor Rotation: Orthogonal, Oblique, &amp; others</a:t>
            </a:r>
            <a:endParaRPr sz="2400" dirty="0"/>
          </a:p>
          <a:p>
            <a:pPr marL="0" lvl="0" indent="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dirty="0"/>
              <a:t>Eigenvalues + </a:t>
            </a:r>
            <a:r>
              <a:rPr lang="en-US" sz="2400" err="1"/>
              <a:t>Eigenfactors</a:t>
            </a:r>
            <a:endParaRPr sz="2400" err="1"/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/>
              <a:t>Observed Variable, Items, Indicators</a:t>
            </a:r>
            <a:endParaRPr sz="2400" dirty="0"/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/>
              <a:t>Exploratory Factor Analysis</a:t>
            </a:r>
            <a:endParaRPr lang="en-US" dirty="0"/>
          </a:p>
          <a:p>
            <a:pPr marL="0" lvl="0" indent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dirty="0"/>
              <a:t>Dimension Reduction, Principal Component Analysis</a:t>
            </a:r>
            <a:endParaRPr sz="2400" dirty="0"/>
          </a:p>
          <a:p>
            <a:pPr marL="0" indent="0">
              <a:lnSpc>
                <a:spcPct val="80000"/>
              </a:lnSpc>
              <a:buNone/>
            </a:pPr>
            <a:r>
              <a:rPr lang="en-US" sz="2400"/>
              <a:t>Confirmatory Factor Analysis (CFA)</a:t>
            </a:r>
            <a:endParaRPr lang="en-US"/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/>
              <a:t>Structural Equation Modeling (SEM)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92e01499ac_0_131"/>
          <p:cNvSpPr txBox="1">
            <a:spLocks noGrp="1"/>
          </p:cNvSpPr>
          <p:nvPr>
            <p:ph type="body" idx="1"/>
          </p:nvPr>
        </p:nvSpPr>
        <p:spPr>
          <a:xfrm>
            <a:off x="4800605" y="1085850"/>
            <a:ext cx="4050600" cy="365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CFA + SEM</a:t>
            </a:r>
            <a:endParaRPr/>
          </a:p>
        </p:txBody>
      </p:sp>
      <p:sp>
        <p:nvSpPr>
          <p:cNvPr id="208" name="Google Shape;208;g292e01499ac_0_131"/>
          <p:cNvSpPr txBox="1">
            <a:spLocks noGrp="1"/>
          </p:cNvSpPr>
          <p:nvPr>
            <p:ph type="title"/>
          </p:nvPr>
        </p:nvSpPr>
        <p:spPr>
          <a:xfrm>
            <a:off x="287899" y="461818"/>
            <a:ext cx="6554700" cy="45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Types of Factor Analysis</a:t>
            </a:r>
            <a:endParaRPr/>
          </a:p>
        </p:txBody>
      </p:sp>
      <p:sp>
        <p:nvSpPr>
          <p:cNvPr id="209" name="Google Shape;209;g292e01499ac_0_131"/>
          <p:cNvSpPr txBox="1">
            <a:spLocks noGrp="1"/>
          </p:cNvSpPr>
          <p:nvPr>
            <p:ph type="body" idx="2"/>
          </p:nvPr>
        </p:nvSpPr>
        <p:spPr>
          <a:xfrm>
            <a:off x="289410" y="1085850"/>
            <a:ext cx="4358700" cy="365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EFA</a:t>
            </a:r>
            <a:endParaRPr/>
          </a:p>
        </p:txBody>
      </p:sp>
      <p:pic>
        <p:nvPicPr>
          <p:cNvPr id="2" name="Picture 1" descr="A diagram of a model&#10;&#10;Description automatically generated">
            <a:extLst>
              <a:ext uri="{FF2B5EF4-FFF2-40B4-BE49-F238E27FC236}">
                <a16:creationId xmlns:a16="http://schemas.microsoft.com/office/drawing/2014/main" id="{2B3A7ED0-05C8-CD3C-E472-B32512116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07" y="1632027"/>
            <a:ext cx="2609451" cy="3086100"/>
          </a:xfrm>
          <a:prstGeom prst="rect">
            <a:avLst/>
          </a:prstGeom>
        </p:spPr>
      </p:pic>
      <p:pic>
        <p:nvPicPr>
          <p:cNvPr id="3" name="Picture 2" descr="A diagram of a factor&#10;&#10;Description automatically generated">
            <a:extLst>
              <a:ext uri="{FF2B5EF4-FFF2-40B4-BE49-F238E27FC236}">
                <a16:creationId xmlns:a16="http://schemas.microsoft.com/office/drawing/2014/main" id="{A748F3F4-F264-DE80-E820-1E0740691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1697" y="1713871"/>
            <a:ext cx="2556582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92e01499ac_0_197"/>
          <p:cNvSpPr txBox="1">
            <a:spLocks noGrp="1"/>
          </p:cNvSpPr>
          <p:nvPr>
            <p:ph type="body" idx="1"/>
          </p:nvPr>
        </p:nvSpPr>
        <p:spPr>
          <a:xfrm>
            <a:off x="285753" y="1314452"/>
            <a:ext cx="8679000" cy="2999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0" indent="0">
              <a:buClr>
                <a:schemeClr val="dk1"/>
              </a:buClr>
              <a:buSzPct val="39285"/>
              <a:buNone/>
            </a:pPr>
            <a:r>
              <a:rPr lang="en-US" dirty="0"/>
              <a:t>Before running our first factor analysis, here's the most frequently used syntax in </a:t>
            </a:r>
            <a:r>
              <a:rPr lang="en-US" dirty="0" err="1"/>
              <a:t>lavaan</a:t>
            </a:r>
            <a:r>
              <a:rPr lang="en-US" dirty="0"/>
              <a:t>:</a:t>
            </a:r>
            <a:endParaRPr dirty="0" err="1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 dirty="0"/>
              <a:t>~ predict, used for regression of observed outcome to observed predictors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/>
              <a:t>=~ indicator, used for latent variable to observed indicator in factor analysis measurement models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 dirty="0"/>
              <a:t>~~ covariance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 dirty="0"/>
              <a:t>~1 intercept or mean (e.g., q01 ~ 1 estimates the mean of variable q01)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 dirty="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0"/>
                  </a:ext>
                </a:extLst>
              </a:rPr>
              <a:t>1* fixes parameter or loading to one</a:t>
            </a:r>
            <a:endParaRPr dirty="0">
              <a:extLst>
                <a:ext uri="http://customooxmlschemas.google.com/">
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"/>
                </a:ext>
              </a:extLst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 dirty="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2"/>
                  </a:ext>
                </a:extLst>
              </a:rPr>
              <a:t>NA* frees parameter or loading (useful to override default marker method)</a:t>
            </a:r>
            <a:endParaRPr dirty="0">
              <a:extLst>
                <a:ext uri="http://customooxmlschemas.google.com/">
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3"/>
                </a:ext>
              </a:extLst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 dirty="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4"/>
                  </a:ext>
                </a:extLst>
              </a:rPr>
              <a:t>a* labels the parameter ‘a’, used for model constraints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292e01499ac_0_197"/>
          <p:cNvSpPr txBox="1">
            <a:spLocks noGrp="1"/>
          </p:cNvSpPr>
          <p:nvPr>
            <p:ph type="title"/>
          </p:nvPr>
        </p:nvSpPr>
        <p:spPr>
          <a:xfrm>
            <a:off x="285750" y="800100"/>
            <a:ext cx="8677800" cy="514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dirty="0" err="1"/>
              <a:t>Lavaan</a:t>
            </a:r>
            <a:r>
              <a:rPr lang="en-US" dirty="0"/>
              <a:t> SEM Syntax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92e01499ac_0_44"/>
          <p:cNvSpPr txBox="1">
            <a:spLocks noGrp="1"/>
          </p:cNvSpPr>
          <p:nvPr>
            <p:ph type="body" idx="1"/>
          </p:nvPr>
        </p:nvSpPr>
        <p:spPr>
          <a:xfrm>
            <a:off x="838200" y="1253018"/>
            <a:ext cx="7467600" cy="3029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None/>
            </a:pPr>
            <a:r>
              <a:rPr lang="en-US" dirty="0"/>
              <a:t>Large Data </a:t>
            </a:r>
            <a:endParaRPr/>
          </a:p>
          <a:p>
            <a:pPr marL="0" lvl="0" indent="45720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N &gt; 300</a:t>
            </a:r>
            <a:endParaRPr dirty="0"/>
          </a:p>
          <a:p>
            <a:pPr marL="0" lvl="0" indent="45720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10-15 observations (N) per variable</a:t>
            </a:r>
            <a:endParaRPr dirty="0"/>
          </a:p>
          <a:p>
            <a:pPr marL="0" lvl="0" indent="45720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Low collinearity = greater sample size req</a:t>
            </a:r>
          </a:p>
          <a:p>
            <a:pPr marL="0" indent="457200">
              <a:buNone/>
            </a:pPr>
            <a:endParaRPr lang="en-US" dirty="0"/>
          </a:p>
        </p:txBody>
      </p:sp>
      <p:sp>
        <p:nvSpPr>
          <p:cNvPr id="224" name="Google Shape;224;g292e01499ac_0_44"/>
          <p:cNvSpPr txBox="1">
            <a:spLocks noGrp="1"/>
          </p:cNvSpPr>
          <p:nvPr>
            <p:ph type="title"/>
          </p:nvPr>
        </p:nvSpPr>
        <p:spPr>
          <a:xfrm>
            <a:off x="0" y="569785"/>
            <a:ext cx="9144000" cy="404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Modeling Assumptions + Rules of Thumb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"/>
          <p:cNvSpPr txBox="1">
            <a:spLocks noGrp="1"/>
          </p:cNvSpPr>
          <p:nvPr>
            <p:ph type="title"/>
          </p:nvPr>
        </p:nvSpPr>
        <p:spPr>
          <a:xfrm>
            <a:off x="304272" y="2561844"/>
            <a:ext cx="4137000" cy="829500"/>
          </a:xfrm>
          <a:prstGeom prst="rect">
            <a:avLst/>
          </a:prstGeom>
          <a:solidFill>
            <a:srgbClr val="0C0C0C">
              <a:alpha val="47843"/>
            </a:srgbClr>
          </a:solidFill>
          <a:ln>
            <a:noFill/>
          </a:ln>
        </p:spPr>
        <p:txBody>
          <a:bodyPr spcFirstLastPara="1" wrap="square" lIns="182875" tIns="182875" rIns="18287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</a:pPr>
            <a:r>
              <a:rPr lang="en-US"/>
              <a:t>Live Coding Demo</a:t>
            </a:r>
            <a:endParaRPr/>
          </a:p>
        </p:txBody>
      </p:sp>
      <p:sp>
        <p:nvSpPr>
          <p:cNvPr id="230" name="Google Shape;230;p1"/>
          <p:cNvSpPr txBox="1">
            <a:spLocks noGrp="1"/>
          </p:cNvSpPr>
          <p:nvPr>
            <p:ph type="body" idx="1"/>
          </p:nvPr>
        </p:nvSpPr>
        <p:spPr>
          <a:xfrm>
            <a:off x="304272" y="3568340"/>
            <a:ext cx="4137025" cy="753311"/>
          </a:xfrm>
          <a:prstGeom prst="rect">
            <a:avLst/>
          </a:prstGeom>
          <a:solidFill>
            <a:srgbClr val="0C0C0C">
              <a:alpha val="47843"/>
            </a:srgbClr>
          </a:solidFill>
          <a:ln>
            <a:noFill/>
          </a:ln>
        </p:spPr>
        <p:txBody>
          <a:bodyPr spcFirstLastPara="1" wrap="square" lIns="182875" tIns="182875" rIns="18287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303030"/>
      </a:dk2>
      <a:lt2>
        <a:srgbClr val="DEDEE0"/>
      </a:lt2>
      <a:accent1>
        <a:srgbClr val="B31B1B"/>
      </a:accent1>
      <a:accent2>
        <a:srgbClr val="4D4F53"/>
      </a:accent2>
      <a:accent3>
        <a:srgbClr val="A2998B"/>
      </a:accent3>
      <a:accent4>
        <a:srgbClr val="EF9595"/>
      </a:accent4>
      <a:accent5>
        <a:srgbClr val="7D7364"/>
      </a:accent5>
      <a:accent6>
        <a:srgbClr val="A8B1C4"/>
      </a:accent6>
      <a:hlink>
        <a:srgbClr val="3B4558"/>
      </a:hlink>
      <a:folHlink>
        <a:srgbClr val="5967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1646</Words>
  <Application>Microsoft Macintosh PowerPoint</Application>
  <PresentationFormat>On-screen Show (16:9)</PresentationFormat>
  <Paragraphs>225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Menlo</vt:lpstr>
      <vt:lpstr>Helvetica Neue</vt:lpstr>
      <vt:lpstr>Calibri</vt:lpstr>
      <vt:lpstr>Times</vt:lpstr>
      <vt:lpstr>Office Theme</vt:lpstr>
      <vt:lpstr>Factor Analysis w/ R</vt:lpstr>
      <vt:lpstr>Learning Aims/outline</vt:lpstr>
      <vt:lpstr>Food Insecurity Manuscript Example</vt:lpstr>
      <vt:lpstr>PowerPoint Presentation</vt:lpstr>
      <vt:lpstr>Vocabulary</vt:lpstr>
      <vt:lpstr>Types of Factor Analysis</vt:lpstr>
      <vt:lpstr>Lavaan SEM Syntax</vt:lpstr>
      <vt:lpstr>Modeling Assumptions + Rules of Thumb</vt:lpstr>
      <vt:lpstr>Live Coding Demo</vt:lpstr>
      <vt:lpstr>Steps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Advantages &amp; Disadvantages</vt:lpstr>
      <vt:lpstr>Vocabulary</vt:lpstr>
      <vt:lpstr>Agenda</vt:lpstr>
      <vt:lpstr>Packages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Factor Analysis w/ R</dc:title>
  <dc:creator>Clive D. Howard</dc:creator>
  <cp:lastModifiedBy>Aishat Nkem Sadiq</cp:lastModifiedBy>
  <cp:revision>68</cp:revision>
  <dcterms:created xsi:type="dcterms:W3CDTF">2022-08-29T18:08:16Z</dcterms:created>
  <dcterms:modified xsi:type="dcterms:W3CDTF">2023-10-26T20:11:06Z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0x010100E4E48E5D017E1E4BAC6C235E437E8B81</vt:lpwstr>
  </property>
</Properties>
</file>